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684" r:id="rId7"/>
  </p:sldMasterIdLst>
  <p:notesMasterIdLst>
    <p:notesMasterId r:id="rId20"/>
  </p:notesMasterIdLst>
  <p:sldIdLst>
    <p:sldId id="269" r:id="rId8"/>
    <p:sldId id="270" r:id="rId9"/>
    <p:sldId id="258" r:id="rId10"/>
    <p:sldId id="259" r:id="rId11"/>
    <p:sldId id="260" r:id="rId12"/>
    <p:sldId id="261" r:id="rId13"/>
    <p:sldId id="263" r:id="rId14"/>
    <p:sldId id="262" r:id="rId15"/>
    <p:sldId id="271" r:id="rId16"/>
    <p:sldId id="265" r:id="rId17"/>
    <p:sldId id="272" r:id="rId18"/>
    <p:sldId id="268"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guide id="3" pos="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A034"/>
    <a:srgbClr val="DAA600"/>
    <a:srgbClr val="E9AD3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2" autoAdjust="0"/>
    <p:restoredTop sz="73438" autoAdjust="0"/>
  </p:normalViewPr>
  <p:slideViewPr>
    <p:cSldViewPr snapToGrid="0">
      <p:cViewPr>
        <p:scale>
          <a:sx n="73" d="100"/>
          <a:sy n="73" d="100"/>
        </p:scale>
        <p:origin x="-978" y="-174"/>
      </p:cViewPr>
      <p:guideLst>
        <p:guide orient="horz" pos="2160"/>
        <p:guide orient="horz" pos="2607"/>
        <p:guide orient="horz" pos="462"/>
        <p:guide orient="horz" pos="3817"/>
        <p:guide orient="horz" pos="4203"/>
        <p:guide pos="2880"/>
        <p:guide pos="448"/>
        <p:guide pos="5306"/>
        <p:guide pos="5553"/>
        <p:guide pos="225"/>
        <p:guide pos="34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BD48D-8B2A-4E5F-88DF-73CB3565888B}" type="datetimeFigureOut">
              <a:rPr lang="en-US" smtClean="0"/>
              <a:t>8/5/2015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2B1D9-542E-4456-A8A5-96049C342A83}" type="slidenum">
              <a:rPr lang="en-US" smtClean="0"/>
              <a:t>‹#›</a:t>
            </a:fld>
            <a:endParaRPr lang="en-US"/>
          </a:p>
        </p:txBody>
      </p:sp>
    </p:spTree>
    <p:extLst>
      <p:ext uri="{BB962C8B-B14F-4D97-AF65-F5344CB8AC3E}">
        <p14:creationId xmlns:p14="http://schemas.microsoft.com/office/powerpoint/2010/main" val="278030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2B1D9-542E-4456-A8A5-96049C342A83}" type="slidenum">
              <a:rPr lang="en-US" smtClean="0"/>
              <a:t>1</a:t>
            </a:fld>
            <a:endParaRPr lang="en-US"/>
          </a:p>
        </p:txBody>
      </p:sp>
    </p:spTree>
    <p:extLst>
      <p:ext uri="{BB962C8B-B14F-4D97-AF65-F5344CB8AC3E}">
        <p14:creationId xmlns:p14="http://schemas.microsoft.com/office/powerpoint/2010/main" val="3764700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itchFamily="34" charset="0"/>
                <a:cs typeface="Arial" pitchFamily="34" charset="0"/>
              </a:rPr>
              <a:t>If we calculate reach, strength, and dose for these</a:t>
            </a:r>
            <a:r>
              <a:rPr lang="en-US" altLang="en-US" baseline="0" dirty="0" smtClean="0">
                <a:latin typeface="Arial" pitchFamily="34" charset="0"/>
                <a:cs typeface="Arial" pitchFamily="34" charset="0"/>
              </a:rPr>
              <a:t> </a:t>
            </a:r>
            <a:r>
              <a:rPr lang="en-US" altLang="en-US" dirty="0" smtClean="0">
                <a:latin typeface="Arial" pitchFamily="34" charset="0"/>
                <a:cs typeface="Arial" pitchFamily="34" charset="0"/>
              </a:rPr>
              <a:t>three </a:t>
            </a:r>
            <a:r>
              <a:rPr lang="en-US" altLang="en-US" baseline="0" dirty="0" smtClean="0">
                <a:latin typeface="Arial" pitchFamily="34" charset="0"/>
                <a:cs typeface="Arial" pitchFamily="34" charset="0"/>
              </a:rPr>
              <a:t>strategies</a:t>
            </a:r>
            <a:r>
              <a:rPr lang="en-US" altLang="en-US" dirty="0" smtClean="0">
                <a:latin typeface="Arial" pitchFamily="34" charset="0"/>
                <a:cs typeface="Arial" pitchFamily="34" charset="0"/>
              </a:rPr>
              <a:t>, each individual strategy might have varying impact on youth physical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itchFamily="34" charset="0"/>
                <a:cs typeface="Arial" pitchFamily="34" charset="0"/>
              </a:rPr>
              <a:t>However, added together, their combined impact is estimated to be high.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itchFamily="34" charset="0"/>
                <a:cs typeface="Arial" pitchFamily="34" charset="0"/>
              </a:rPr>
              <a:t>Calculations such as 7.5 aren’t meant to be taken literally, but rather to be indicators of whether small, medium, or large shifts in behavior might be occurring as a result of a strategy or combinations of strategies.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itchFamily="34" charset="0"/>
                <a:cs typeface="Arial" pitchFamily="34" charset="0"/>
              </a:rPr>
              <a:t>In this example, the population dose is high.</a:t>
            </a:r>
            <a:r>
              <a:rPr lang="en-US" altLang="en-US" baseline="0" dirty="0" smtClean="0">
                <a:latin typeface="Arial" pitchFamily="34" charset="0"/>
                <a:cs typeface="Arial" pitchFamily="34" charset="0"/>
              </a:rPr>
              <a:t>  </a:t>
            </a:r>
            <a:r>
              <a:rPr lang="en-US" altLang="en-US" baseline="0" smtClean="0">
                <a:latin typeface="Arial" pitchFamily="34" charset="0"/>
                <a:cs typeface="Arial" pitchFamily="34" charset="0"/>
              </a:rPr>
              <a:t>T</a:t>
            </a:r>
            <a:r>
              <a:rPr lang="en-US" altLang="en-US" smtClean="0">
                <a:latin typeface="Arial" pitchFamily="34" charset="0"/>
                <a:cs typeface="Arial" pitchFamily="34" charset="0"/>
              </a:rPr>
              <a:t>herefore we</a:t>
            </a:r>
            <a:r>
              <a:rPr lang="en-US" altLang="en-US" baseline="0" smtClean="0">
                <a:latin typeface="Arial" pitchFamily="34" charset="0"/>
                <a:cs typeface="Arial" pitchFamily="34" charset="0"/>
              </a:rPr>
              <a:t> </a:t>
            </a:r>
            <a:r>
              <a:rPr lang="en-US" altLang="en-US" smtClean="0">
                <a:latin typeface="Arial" pitchFamily="34" charset="0"/>
                <a:cs typeface="Arial" pitchFamily="34" charset="0"/>
              </a:rPr>
              <a:t>expect </a:t>
            </a:r>
            <a:r>
              <a:rPr lang="en-US" altLang="en-US" dirty="0" smtClean="0">
                <a:latin typeface="Arial" pitchFamily="34" charset="0"/>
                <a:cs typeface="Arial" pitchFamily="34" charset="0"/>
              </a:rPr>
              <a:t>to see behavior change occurring that</a:t>
            </a:r>
            <a:r>
              <a:rPr lang="en-US" altLang="en-US" baseline="0" dirty="0" smtClean="0">
                <a:latin typeface="Arial" pitchFamily="34" charset="0"/>
                <a:cs typeface="Arial" pitchFamily="34" charset="0"/>
              </a:rPr>
              <a:t> is significant enough to measure if we</a:t>
            </a:r>
            <a:r>
              <a:rPr lang="en-US" altLang="en-US" dirty="0" smtClean="0">
                <a:latin typeface="Arial" pitchFamily="34" charset="0"/>
                <a:cs typeface="Arial" pitchFamily="34" charset="0"/>
              </a:rPr>
              <a:t> conducted a population</a:t>
            </a:r>
            <a:r>
              <a:rPr lang="en-US" altLang="en-US" baseline="0" dirty="0" smtClean="0">
                <a:latin typeface="Arial" pitchFamily="34" charset="0"/>
                <a:cs typeface="Arial" pitchFamily="34" charset="0"/>
              </a:rPr>
              <a:t> level</a:t>
            </a:r>
            <a:r>
              <a:rPr lang="en-US" altLang="en-US" dirty="0" smtClean="0">
                <a:latin typeface="Arial" pitchFamily="34" charset="0"/>
                <a:cs typeface="Arial" pitchFamily="34" charset="0"/>
              </a:rPr>
              <a:t> survey</a:t>
            </a:r>
            <a:r>
              <a:rPr lang="en-US" altLang="en-US" baseline="0" dirty="0" smtClean="0">
                <a:latin typeface="Arial" pitchFamily="34" charset="0"/>
                <a:cs typeface="Arial" pitchFamily="34" charset="0"/>
              </a:rPr>
              <a:t> at this school.</a:t>
            </a:r>
            <a:endParaRPr lang="en-US" alt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E072B1D9-542E-4456-A8A5-96049C342A83}" type="slidenum">
              <a:rPr lang="en-US" smtClean="0"/>
              <a:t>10</a:t>
            </a:fld>
            <a:endParaRPr lang="en-US"/>
          </a:p>
        </p:txBody>
      </p:sp>
    </p:spTree>
    <p:extLst>
      <p:ext uri="{BB962C8B-B14F-4D97-AF65-F5344CB8AC3E}">
        <p14:creationId xmlns:p14="http://schemas.microsoft.com/office/powerpoint/2010/main" val="3701491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Increasing dose by increasing reach</a:t>
            </a:r>
          </a:p>
          <a:p>
            <a:r>
              <a:rPr lang="en-US" sz="1200" b="0" i="0" u="none" strike="noStrike" kern="1200" baseline="0" dirty="0" smtClean="0">
                <a:solidFill>
                  <a:schemeClr val="tx1"/>
                </a:solidFill>
                <a:latin typeface="+mn-lt"/>
                <a:ea typeface="+mn-ea"/>
                <a:cs typeface="+mn-cs"/>
              </a:rPr>
              <a:t>Increasing reach requires spreading changes to more people—more neighborhoods, more facilities, or in the</a:t>
            </a:r>
          </a:p>
          <a:p>
            <a:r>
              <a:rPr lang="en-US" sz="1200" b="0" i="0" u="none" strike="noStrike" kern="1200" baseline="0" dirty="0" smtClean="0">
                <a:solidFill>
                  <a:schemeClr val="tx1"/>
                </a:solidFill>
                <a:latin typeface="+mn-lt"/>
                <a:ea typeface="+mn-ea"/>
                <a:cs typeface="+mn-cs"/>
              </a:rPr>
              <a:t>example above, more students or more schools. Perhaps a Zumba program currently reaching 50 students or a</a:t>
            </a:r>
          </a:p>
          <a:p>
            <a:r>
              <a:rPr lang="en-US" sz="1200" b="0" i="0" u="none" strike="noStrike" kern="1200" baseline="0" dirty="0" smtClean="0">
                <a:solidFill>
                  <a:schemeClr val="tx1"/>
                </a:solidFill>
                <a:latin typeface="+mn-lt"/>
                <a:ea typeface="+mn-ea"/>
                <a:cs typeface="+mn-cs"/>
              </a:rPr>
              <a:t>nutrition education program in one school could be expanded to include more students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Increasing dose by increasing strength</a:t>
            </a:r>
          </a:p>
          <a:p>
            <a:r>
              <a:rPr lang="en-US" sz="1200" b="0" i="0" u="none" strike="noStrike" kern="1200" baseline="0" dirty="0" smtClean="0">
                <a:solidFill>
                  <a:schemeClr val="tx1"/>
                </a:solidFill>
                <a:latin typeface="+mn-lt"/>
                <a:ea typeface="+mn-ea"/>
                <a:cs typeface="+mn-cs"/>
              </a:rPr>
              <a:t>Increasing strength means increasing the frequency, duration, and nature of the strategy. Perhaps students can be</a:t>
            </a:r>
          </a:p>
          <a:p>
            <a:r>
              <a:rPr lang="en-US" sz="1200" b="0" i="0" u="none" strike="noStrike" kern="1200" baseline="0" dirty="0" smtClean="0">
                <a:solidFill>
                  <a:schemeClr val="tx1"/>
                </a:solidFill>
                <a:latin typeface="+mn-lt"/>
                <a:ea typeface="+mn-ea"/>
                <a:cs typeface="+mn-cs"/>
              </a:rPr>
              <a:t>encouraged to use the playground more through promotion and structured recess activities, or perhaps a school</a:t>
            </a:r>
          </a:p>
          <a:p>
            <a:r>
              <a:rPr lang="en-US" sz="1200" b="0" i="0" u="none" strike="noStrike" kern="1200" baseline="0" dirty="0" smtClean="0">
                <a:solidFill>
                  <a:schemeClr val="tx1"/>
                </a:solidFill>
                <a:latin typeface="+mn-lt"/>
                <a:ea typeface="+mn-ea"/>
                <a:cs typeface="+mn-cs"/>
              </a:rPr>
              <a:t>cafeteria could offer 1-2 extra servings of fruits and vegetables instead of just ½ serving. Or maybe the school</a:t>
            </a:r>
          </a:p>
          <a:p>
            <a:r>
              <a:rPr lang="en-US" sz="1200" b="0" i="0" u="none" strike="noStrike" kern="1200" baseline="0" dirty="0" smtClean="0">
                <a:solidFill>
                  <a:schemeClr val="tx1"/>
                </a:solidFill>
                <a:latin typeface="+mn-lt"/>
                <a:ea typeface="+mn-ea"/>
                <a:cs typeface="+mn-cs"/>
              </a:rPr>
              <a:t>cafeteria can promote themselves more and attempt increase participation in its programs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Increasing dose by removing some strategies</a:t>
            </a:r>
          </a:p>
          <a:p>
            <a:r>
              <a:rPr lang="en-US" sz="1200" b="0" i="0" u="none" strike="noStrike" kern="1200" baseline="0" dirty="0" smtClean="0">
                <a:solidFill>
                  <a:schemeClr val="tx1"/>
                </a:solidFill>
                <a:latin typeface="+mn-lt"/>
                <a:ea typeface="+mn-ea"/>
                <a:cs typeface="+mn-cs"/>
              </a:rPr>
              <a:t>This might seem counterintuitive, but once communities begin to implement strategies, some may fail to gain</a:t>
            </a:r>
          </a:p>
          <a:p>
            <a:r>
              <a:rPr lang="en-US" sz="1200" b="0" i="0" u="none" strike="noStrike" kern="1200" baseline="0" dirty="0" smtClean="0">
                <a:solidFill>
                  <a:schemeClr val="tx1"/>
                </a:solidFill>
                <a:latin typeface="+mn-lt"/>
                <a:ea typeface="+mn-ea"/>
                <a:cs typeface="+mn-cs"/>
              </a:rPr>
              <a:t>momentum or encounter significant roadblocks. It is important to revisit the strategic plan periodically to determine</a:t>
            </a:r>
          </a:p>
          <a:p>
            <a:r>
              <a:rPr lang="en-US" sz="1200" b="0" i="0" u="none" strike="noStrike" kern="1200" baseline="0" dirty="0" smtClean="0">
                <a:solidFill>
                  <a:schemeClr val="tx1"/>
                </a:solidFill>
                <a:latin typeface="+mn-lt"/>
                <a:ea typeface="+mn-ea"/>
                <a:cs typeface="+mn-cs"/>
              </a:rPr>
              <a:t>if dropping one or more strategies might be beneficial to free up resources that might be better spent elsewhere.</a:t>
            </a:r>
          </a:p>
          <a:p>
            <a:r>
              <a:rPr lang="en-US" sz="1200" b="0" i="0" u="none" strike="noStrike" kern="1200" baseline="0" dirty="0" smtClean="0">
                <a:solidFill>
                  <a:schemeClr val="tx1"/>
                </a:solidFill>
                <a:latin typeface="+mn-lt"/>
                <a:ea typeface="+mn-ea"/>
                <a:cs typeface="+mn-cs"/>
              </a:rPr>
              <a:t>Perhaps the after school Zumba classes with 1% dose or the cooking matters classes with 0.1% dose are eating up</a:t>
            </a:r>
          </a:p>
          <a:p>
            <a:r>
              <a:rPr lang="en-US" sz="1200" b="0" i="0" u="none" strike="noStrike" kern="1200" baseline="0" dirty="0" smtClean="0">
                <a:solidFill>
                  <a:schemeClr val="tx1"/>
                </a:solidFill>
                <a:latin typeface="+mn-lt"/>
                <a:ea typeface="+mn-ea"/>
                <a:cs typeface="+mn-cs"/>
              </a:rPr>
              <a:t>resources to pay for instructors with fairly low attendance, and instead that money could go towards an instructor to</a:t>
            </a:r>
          </a:p>
          <a:p>
            <a:r>
              <a:rPr lang="en-US" sz="1200" b="0" i="0" u="none" strike="noStrike" kern="1200" baseline="0" dirty="0" smtClean="0">
                <a:solidFill>
                  <a:schemeClr val="tx1"/>
                </a:solidFill>
                <a:latin typeface="+mn-lt"/>
                <a:ea typeface="+mn-ea"/>
                <a:cs typeface="+mn-cs"/>
              </a:rPr>
              <a:t>provide structured recess or someone to provide nutrition education classes to a larger group of students instead.</a:t>
            </a:r>
          </a:p>
          <a:p>
            <a:endParaRPr lang="en-US" dirty="0" smtClean="0"/>
          </a:p>
          <a:p>
            <a:r>
              <a:rPr lang="en-US" sz="1200" b="1" i="0" u="none" strike="noStrike" kern="1200" baseline="0" dirty="0" smtClean="0">
                <a:solidFill>
                  <a:schemeClr val="tx1"/>
                </a:solidFill>
                <a:latin typeface="+mn-lt"/>
                <a:ea typeface="+mn-ea"/>
                <a:cs typeface="+mn-cs"/>
              </a:rPr>
              <a:t>Increasing </a:t>
            </a:r>
            <a:r>
              <a:rPr lang="en-US" sz="1200" b="1" i="0" u="none" strike="noStrike" kern="1200" baseline="0" dirty="0" smtClean="0">
                <a:solidFill>
                  <a:schemeClr val="tx1"/>
                </a:solidFill>
                <a:latin typeface="+mn-lt"/>
                <a:ea typeface="+mn-ea"/>
                <a:cs typeface="+mn-cs"/>
              </a:rPr>
              <a:t>dose by adding another strategy</a:t>
            </a:r>
          </a:p>
          <a:p>
            <a:r>
              <a:rPr lang="en-US" sz="1200" b="0" i="0" u="none" strike="noStrike" kern="1200" baseline="0" dirty="0" smtClean="0">
                <a:solidFill>
                  <a:schemeClr val="tx1"/>
                </a:solidFill>
                <a:latin typeface="+mn-lt"/>
                <a:ea typeface="+mn-ea"/>
                <a:cs typeface="+mn-cs"/>
              </a:rPr>
              <a:t>Oftentimes, adding another strategy targeting the same outcome is useful, either because it can affect an as yet</a:t>
            </a:r>
          </a:p>
          <a:p>
            <a:r>
              <a:rPr lang="en-US" sz="1200" b="0" i="0" u="none" strike="noStrike" kern="1200" baseline="0" dirty="0" smtClean="0">
                <a:solidFill>
                  <a:schemeClr val="tx1"/>
                </a:solidFill>
                <a:latin typeface="+mn-lt"/>
                <a:ea typeface="+mn-ea"/>
                <a:cs typeface="+mn-cs"/>
              </a:rPr>
              <a:t>unreached segment of the target population, or it can build momentum. Perhaps a school might be interested in</a:t>
            </a:r>
          </a:p>
          <a:p>
            <a:r>
              <a:rPr lang="en-US" sz="1200" b="0" i="0" u="none" strike="noStrike" kern="1200" baseline="0" dirty="0" smtClean="0">
                <a:solidFill>
                  <a:schemeClr val="tx1"/>
                </a:solidFill>
                <a:latin typeface="+mn-lt"/>
                <a:ea typeface="+mn-ea"/>
                <a:cs typeface="+mn-cs"/>
              </a:rPr>
              <a:t>revamping the PE curriculum or simply adding minutes of PE into the day to increase overall activity of all students.</a:t>
            </a:r>
          </a:p>
          <a:p>
            <a:r>
              <a:rPr lang="en-US" sz="1200" b="0" i="0" u="none" strike="noStrike" kern="1200" baseline="0" dirty="0" smtClean="0">
                <a:solidFill>
                  <a:schemeClr val="tx1"/>
                </a:solidFill>
                <a:latin typeface="+mn-lt"/>
                <a:ea typeface="+mn-ea"/>
                <a:cs typeface="+mn-cs"/>
              </a:rPr>
              <a:t>Perhaps a school district would add a salad bar to their cafeteria offerings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072B1D9-542E-4456-A8A5-96049C342A83}" type="slidenum">
              <a:rPr lang="en-US" smtClean="0"/>
              <a:t>11</a:t>
            </a:fld>
            <a:endParaRPr lang="en-US"/>
          </a:p>
        </p:txBody>
      </p:sp>
    </p:spTree>
    <p:extLst>
      <p:ext uri="{BB962C8B-B14F-4D97-AF65-F5344CB8AC3E}">
        <p14:creationId xmlns:p14="http://schemas.microsoft.com/office/powerpoint/2010/main" val="3443107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cs typeface="Arial" pitchFamily="34" charset="0"/>
              </a:rPr>
              <a:t>Whether your focus is healthy eating, active lifestyles, or reducing neighborhood violence, chances are you’re trying to improve</a:t>
            </a:r>
            <a:r>
              <a:rPr lang="en-US" altLang="en-US" baseline="0" dirty="0" smtClean="0">
                <a:latin typeface="Arial" pitchFamily="34" charset="0"/>
                <a:cs typeface="Arial" pitchFamily="34" charset="0"/>
              </a:rPr>
              <a:t> </a:t>
            </a:r>
            <a:r>
              <a:rPr lang="en-US" altLang="en-US" dirty="0" smtClean="0">
                <a:latin typeface="Arial" pitchFamily="34" charset="0"/>
                <a:cs typeface="Arial" pitchFamily="34" charset="0"/>
              </a:rPr>
              <a:t>health for as many people as possible.  Strategies can be designed and implemented in ways to increase their reach and strength—their dose—and thereby the likelihood of seeing health  improvements at a population level. </a:t>
            </a:r>
          </a:p>
          <a:p>
            <a:endParaRPr lang="en-US" altLang="en-US" dirty="0" smtClean="0">
              <a:latin typeface="Arial" pitchFamily="34" charset="0"/>
              <a:cs typeface="Arial" pitchFamily="34" charset="0"/>
            </a:endParaRPr>
          </a:p>
          <a:p>
            <a:r>
              <a:rPr lang="en-US" altLang="en-US" dirty="0" smtClean="0">
                <a:latin typeface="Arial" pitchFamily="34" charset="0"/>
                <a:cs typeface="Arial" pitchFamily="34" charset="0"/>
              </a:rPr>
              <a:t>Dose can be used for planning, for tracking implementation, and for evaluating final impact of an initiative. Dose matters because it holds the promise of helping us reach our goals faster, more efficiently, and with more lasting results than we would without the insights dose offers about what does and does not work to improve healthy behaviors.</a:t>
            </a:r>
          </a:p>
          <a:p>
            <a:endParaRPr lang="en-US" dirty="0" smtClean="0"/>
          </a:p>
          <a:p>
            <a:r>
              <a:rPr lang="en-US" i="1" dirty="0" smtClean="0"/>
              <a:t>Photo</a:t>
            </a:r>
            <a:r>
              <a:rPr lang="en-US" i="1" baseline="0" dirty="0" smtClean="0"/>
              <a:t> credit: U.S. Department of Agriculture</a:t>
            </a:r>
            <a:endParaRPr lang="en-US" i="1" dirty="0"/>
          </a:p>
        </p:txBody>
      </p:sp>
      <p:sp>
        <p:nvSpPr>
          <p:cNvPr id="4" name="Slide Number Placeholder 3"/>
          <p:cNvSpPr>
            <a:spLocks noGrp="1"/>
          </p:cNvSpPr>
          <p:nvPr>
            <p:ph type="sldNum" sz="quarter" idx="10"/>
          </p:nvPr>
        </p:nvSpPr>
        <p:spPr/>
        <p:txBody>
          <a:bodyPr/>
          <a:lstStyle/>
          <a:p>
            <a:fld id="{E072B1D9-542E-4456-A8A5-96049C342A8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3457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cs typeface="Arial" panose="020B0604020202020204" pitchFamily="34" charset="0"/>
              </a:rPr>
              <a:t>Health improvement initiatives, such as those focused on obesity, often seek to improve policies, programs, and neighborhood environments. </a:t>
            </a:r>
          </a:p>
          <a:p>
            <a:r>
              <a:rPr lang="en-US" altLang="en-US" dirty="0" smtClean="0">
                <a:latin typeface="Arial" panose="020B0604020202020204" pitchFamily="34" charset="0"/>
                <a:cs typeface="Arial" panose="020B0604020202020204" pitchFamily="34" charset="0"/>
              </a:rPr>
              <a:t>Population dose is a way to describe the relative impact of these community health promotion strategies and to estimate the combined impact of multiple cross-sector strategies that focus on the same health behavior. </a:t>
            </a:r>
          </a:p>
          <a:p>
            <a:endParaRPr lang="en-US" altLang="en-US" dirty="0" smtClean="0">
              <a:latin typeface="Arial" panose="020B0604020202020204" pitchFamily="34" charset="0"/>
              <a:cs typeface="Arial" panose="020B0604020202020204" pitchFamily="34" charset="0"/>
            </a:endParaRPr>
          </a:p>
          <a:p>
            <a:r>
              <a:rPr lang="en-US" altLang="en-US" i="1" dirty="0" smtClean="0">
                <a:latin typeface="Arial" panose="020B0604020202020204" pitchFamily="34" charset="0"/>
                <a:cs typeface="Arial" panose="020B0604020202020204" pitchFamily="34" charset="0"/>
              </a:rPr>
              <a:t>Illustration</a:t>
            </a:r>
            <a:r>
              <a:rPr lang="en-US" altLang="en-US" i="1" baseline="0" dirty="0" smtClean="0">
                <a:latin typeface="Arial" panose="020B0604020202020204" pitchFamily="34" charset="0"/>
                <a:cs typeface="Arial" panose="020B0604020202020204" pitchFamily="34" charset="0"/>
              </a:rPr>
              <a:t> credits</a:t>
            </a:r>
          </a:p>
          <a:p>
            <a:r>
              <a:rPr lang="en-US" altLang="en-US" i="1" baseline="0" dirty="0" smtClean="0">
                <a:latin typeface="Arial" panose="020B0604020202020204" pitchFamily="34" charset="0"/>
                <a:cs typeface="Arial" panose="020B0604020202020204" pitchFamily="34" charset="0"/>
              </a:rPr>
              <a:t>Map: Thinkstock</a:t>
            </a:r>
          </a:p>
          <a:p>
            <a:r>
              <a:rPr lang="en-US" altLang="en-US" i="1" baseline="0" dirty="0" smtClean="0">
                <a:latin typeface="Arial" panose="020B0604020202020204" pitchFamily="34" charset="0"/>
                <a:cs typeface="Arial" panose="020B0604020202020204" pitchFamily="34" charset="0"/>
              </a:rPr>
              <a:t>Icons: Carol Cahill</a:t>
            </a:r>
            <a:endParaRPr lang="en-US" altLang="en-US" i="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072B1D9-542E-4456-A8A5-96049C342A83}" type="slidenum">
              <a:rPr lang="en-US" smtClean="0"/>
              <a:t>2</a:t>
            </a:fld>
            <a:endParaRPr lang="en-US"/>
          </a:p>
        </p:txBody>
      </p:sp>
    </p:spTree>
    <p:extLst>
      <p:ext uri="{BB962C8B-B14F-4D97-AF65-F5344CB8AC3E}">
        <p14:creationId xmlns:p14="http://schemas.microsoft.com/office/powerpoint/2010/main" val="378554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calculate potential or actual dose</a:t>
            </a:r>
            <a:r>
              <a:rPr lang="en-US" baseline="0" dirty="0" smtClean="0"/>
              <a:t> of a group of strategies in a community, </a:t>
            </a:r>
            <a:r>
              <a:rPr lang="en-US" dirty="0" smtClean="0"/>
              <a:t>there are 4 key steps.</a:t>
            </a:r>
          </a:p>
          <a:p>
            <a:endParaRPr lang="en-US" dirty="0" smtClean="0"/>
          </a:p>
          <a:p>
            <a:r>
              <a:rPr lang="en-US" dirty="0" smtClean="0"/>
              <a:t>First, all strategies need to be grouped into clusters by</a:t>
            </a:r>
            <a:r>
              <a:rPr lang="en-US" baseline="0" dirty="0" smtClean="0"/>
              <a:t> the behavior they seek to target.  We typically use these 4 categories:  Physical activity, healthy foods, fruit/vegetable consumption, and sugar sweetened beverage consumption.</a:t>
            </a:r>
          </a:p>
          <a:p>
            <a:endParaRPr lang="en-US" baseline="0" dirty="0" smtClean="0"/>
          </a:p>
          <a:p>
            <a:r>
              <a:rPr lang="en-US" baseline="0" dirty="0" smtClean="0"/>
              <a:t>Secondly, for each strategy in an outcome cluster, an assessment of the number of lives touched (reach) and impact on those lives (strength) is calculated, which we’ll talk about more in a minute.</a:t>
            </a:r>
          </a:p>
          <a:p>
            <a:endParaRPr lang="en-US" baseline="0" dirty="0" smtClean="0"/>
          </a:p>
          <a:p>
            <a:r>
              <a:rPr lang="en-US" baseline="0" dirty="0" smtClean="0"/>
              <a:t>Thirdly, dose for each strategies is calculated as the product of reach and strength.</a:t>
            </a:r>
          </a:p>
          <a:p>
            <a:endParaRPr lang="en-US" baseline="0" dirty="0" smtClean="0"/>
          </a:p>
          <a:p>
            <a:r>
              <a:rPr lang="en-US" baseline="0" dirty="0" smtClean="0"/>
              <a:t>Finally, the dose of all strategies in the cluster targeting 1 outcome can be added together to estimate the overall population dose – population level impact on the target behavior of this strategy cluster.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72B1D9-542E-4456-A8A5-96049C342A83}" type="slidenum">
              <a:rPr lang="en-US" smtClean="0"/>
              <a:t>3</a:t>
            </a:fld>
            <a:endParaRPr lang="en-US"/>
          </a:p>
        </p:txBody>
      </p:sp>
    </p:spTree>
    <p:extLst>
      <p:ext uri="{BB962C8B-B14F-4D97-AF65-F5344CB8AC3E}">
        <p14:creationId xmlns:p14="http://schemas.microsoft.com/office/powerpoint/2010/main" val="248737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ahoma" pitchFamily="34" charset="0"/>
                <a:cs typeface="Arial" pitchFamily="34" charset="0"/>
              </a:rPr>
              <a:t>Reach is measured by the percent of the people in your community who are exposed to the strategy. Reach equals the number of people reached divided by the size of the target community population.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ahoma"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ahoma" pitchFamily="34" charset="0"/>
                <a:cs typeface="Arial" pitchFamily="34" charset="0"/>
              </a:rPr>
              <a:t>Note the importance of clearly defining the target community in order to understand who we are</a:t>
            </a:r>
            <a:r>
              <a:rPr lang="en-US" altLang="en-US" baseline="0" dirty="0" smtClean="0">
                <a:latin typeface="Tahoma" pitchFamily="34" charset="0"/>
                <a:cs typeface="Arial" pitchFamily="34" charset="0"/>
              </a:rPr>
              <a:t> trying</a:t>
            </a:r>
            <a:r>
              <a:rPr lang="en-US" altLang="en-US" dirty="0" smtClean="0">
                <a:latin typeface="Tahoma" pitchFamily="34" charset="0"/>
                <a:cs typeface="Arial" pitchFamily="34" charset="0"/>
              </a:rPr>
              <a:t> to reach and how successful we are at impacting the community.</a:t>
            </a:r>
          </a:p>
          <a:p>
            <a:endParaRPr lang="en-US" dirty="0"/>
          </a:p>
        </p:txBody>
      </p:sp>
      <p:sp>
        <p:nvSpPr>
          <p:cNvPr id="4" name="Slide Number Placeholder 3"/>
          <p:cNvSpPr>
            <a:spLocks noGrp="1"/>
          </p:cNvSpPr>
          <p:nvPr>
            <p:ph type="sldNum" sz="quarter" idx="10"/>
          </p:nvPr>
        </p:nvSpPr>
        <p:spPr/>
        <p:txBody>
          <a:bodyPr/>
          <a:lstStyle/>
          <a:p>
            <a:fld id="{E072B1D9-542E-4456-A8A5-96049C342A83}" type="slidenum">
              <a:rPr lang="en-US" smtClean="0"/>
              <a:t>4</a:t>
            </a:fld>
            <a:endParaRPr lang="en-US"/>
          </a:p>
        </p:txBody>
      </p:sp>
    </p:spTree>
    <p:extLst>
      <p:ext uri="{BB962C8B-B14F-4D97-AF65-F5344CB8AC3E}">
        <p14:creationId xmlns:p14="http://schemas.microsoft.com/office/powerpoint/2010/main" val="323599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cs typeface="Arial" pitchFamily="34" charset="0"/>
              </a:rPr>
              <a:t>Strength is where we estimate the percent change in a behavior such as the % increase in physical activity or % decrease in unhealthy food consumption.  </a:t>
            </a:r>
          </a:p>
          <a:p>
            <a:endParaRPr lang="en-US" altLang="en-US" dirty="0" smtClean="0">
              <a:latin typeface="Arial" pitchFamily="34" charset="0"/>
              <a:cs typeface="Arial" pitchFamily="34" charset="0"/>
            </a:endParaRPr>
          </a:p>
          <a:p>
            <a:r>
              <a:rPr lang="en-US" altLang="en-US" dirty="0" smtClean="0">
                <a:latin typeface="Arial" pitchFamily="34" charset="0"/>
                <a:cs typeface="Arial" pitchFamily="34" charset="0"/>
              </a:rPr>
              <a:t>The purpose is to quantify the impact these strategies are having on reached people.</a:t>
            </a:r>
          </a:p>
          <a:p>
            <a:endParaRPr lang="en-US" dirty="0" smtClean="0"/>
          </a:p>
          <a:p>
            <a:r>
              <a:rPr lang="en-US" i="1" dirty="0" smtClean="0"/>
              <a:t>Photo credits: Thinkstock</a:t>
            </a:r>
            <a:endParaRPr lang="en-US" i="1" dirty="0"/>
          </a:p>
        </p:txBody>
      </p:sp>
      <p:sp>
        <p:nvSpPr>
          <p:cNvPr id="4" name="Slide Number Placeholder 3"/>
          <p:cNvSpPr>
            <a:spLocks noGrp="1"/>
          </p:cNvSpPr>
          <p:nvPr>
            <p:ph type="sldNum" sz="quarter" idx="10"/>
          </p:nvPr>
        </p:nvSpPr>
        <p:spPr/>
        <p:txBody>
          <a:bodyPr/>
          <a:lstStyle/>
          <a:p>
            <a:fld id="{E072B1D9-542E-4456-A8A5-96049C342A83}" type="slidenum">
              <a:rPr lang="en-US" smtClean="0"/>
              <a:t>5</a:t>
            </a:fld>
            <a:endParaRPr lang="en-US"/>
          </a:p>
        </p:txBody>
      </p:sp>
    </p:spTree>
    <p:extLst>
      <p:ext uri="{BB962C8B-B14F-4D97-AF65-F5344CB8AC3E}">
        <p14:creationId xmlns:p14="http://schemas.microsoft.com/office/powerpoint/2010/main" val="262746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cs typeface="Arial" pitchFamily="34" charset="0"/>
              </a:rPr>
              <a:t>We finally calculate dose as reach times strength, the percent of people touched times the impact on each of those people we were able to reach. We often use the term “population” dose because it applies to the whole community.</a:t>
            </a:r>
          </a:p>
          <a:p>
            <a:endParaRPr lang="en-US" altLang="en-US" dirty="0" smtClean="0">
              <a:latin typeface="Arial" pitchFamily="34" charset="0"/>
              <a:cs typeface="Arial" pitchFamily="34" charset="0"/>
            </a:endParaRPr>
          </a:p>
          <a:p>
            <a:r>
              <a:rPr lang="en-US" altLang="en-US" dirty="0" smtClean="0">
                <a:latin typeface="Arial" pitchFamily="34" charset="0"/>
                <a:cs typeface="Arial" pitchFamily="34" charset="0"/>
              </a:rPr>
              <a:t>Dose methods give us a way to add and compare different kinds of community strategies (compare apples to oranges) using a common yardstick</a:t>
            </a:r>
          </a:p>
          <a:p>
            <a:r>
              <a:rPr lang="en-US" altLang="en-US" dirty="0" smtClean="0">
                <a:latin typeface="Arial" pitchFamily="34" charset="0"/>
                <a:cs typeface="Arial" pitchFamily="34" charset="0"/>
              </a:rPr>
              <a:t>to estimate impacts. For example, using dose we can compare a strategy like building more sidewalks to increase walkability (a high reach, but low intensity strategy) to a strategy like a walking group that meets every day (low reach, but high intensity). </a:t>
            </a:r>
          </a:p>
          <a:p>
            <a:endParaRPr lang="en-US" altLang="en-US" dirty="0" smtClean="0">
              <a:latin typeface="Arial" pitchFamily="34" charset="0"/>
              <a:cs typeface="Arial" pitchFamily="34" charset="0"/>
            </a:endParaRPr>
          </a:p>
          <a:p>
            <a:r>
              <a:rPr lang="en-US" altLang="en-US" dirty="0" smtClean="0">
                <a:latin typeface="Arial" pitchFamily="34" charset="0"/>
                <a:cs typeface="Arial" pitchFamily="34" charset="0"/>
              </a:rPr>
              <a:t>Dose methodology adds up the impact of different strategies that target the same outcome and group of people.</a:t>
            </a:r>
          </a:p>
          <a:p>
            <a:endParaRPr lang="en-US" dirty="0"/>
          </a:p>
        </p:txBody>
      </p:sp>
      <p:sp>
        <p:nvSpPr>
          <p:cNvPr id="4" name="Slide Number Placeholder 3"/>
          <p:cNvSpPr>
            <a:spLocks noGrp="1"/>
          </p:cNvSpPr>
          <p:nvPr>
            <p:ph type="sldNum" sz="quarter" idx="10"/>
          </p:nvPr>
        </p:nvSpPr>
        <p:spPr/>
        <p:txBody>
          <a:bodyPr/>
          <a:lstStyle/>
          <a:p>
            <a:fld id="{E072B1D9-542E-4456-A8A5-96049C342A83}" type="slidenum">
              <a:rPr lang="en-US" smtClean="0"/>
              <a:t>6</a:t>
            </a:fld>
            <a:endParaRPr lang="en-US"/>
          </a:p>
        </p:txBody>
      </p:sp>
    </p:spTree>
    <p:extLst>
      <p:ext uri="{BB962C8B-B14F-4D97-AF65-F5344CB8AC3E}">
        <p14:creationId xmlns:p14="http://schemas.microsoft.com/office/powerpoint/2010/main" val="114692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itchFamily="34" charset="0"/>
                <a:cs typeface="Arial" pitchFamily="34" charset="0"/>
              </a:rPr>
              <a:t>The next three slides show</a:t>
            </a:r>
            <a:r>
              <a:rPr lang="en-US" altLang="en-US" baseline="0" dirty="0" smtClean="0">
                <a:latin typeface="Arial" pitchFamily="34" charset="0"/>
                <a:cs typeface="Arial" pitchFamily="34" charset="0"/>
              </a:rPr>
              <a:t> some examples of applying dose to real-life strategies.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itchFamily="34" charset="0"/>
                <a:cs typeface="Arial" pitchFamily="34" charset="0"/>
              </a:rPr>
              <a:t>Exercise programs are typically low reach (compared to the whole community population) but often have a large impact on participants, so depending on the baseline levels of physical activity in the population served (i.e., if this is a high need population</a:t>
            </a:r>
            <a:r>
              <a:rPr lang="en-US" altLang="en-US" baseline="0" dirty="0" smtClean="0">
                <a:latin typeface="Arial" pitchFamily="34" charset="0"/>
                <a:cs typeface="Arial" pitchFamily="34" charset="0"/>
              </a:rPr>
              <a:t>) then the overall dose can still be significant</a:t>
            </a:r>
            <a:r>
              <a:rPr lang="en-US" altLang="en-US" dirty="0" smtClean="0">
                <a:latin typeface="Arial" pitchFamily="34" charset="0"/>
                <a:cs typeface="Arial" pitchFamily="34" charset="0"/>
              </a:rPr>
              <a:t>.</a:t>
            </a:r>
          </a:p>
          <a:p>
            <a:endParaRPr lang="en-US" dirty="0" smtClean="0"/>
          </a:p>
          <a:p>
            <a:r>
              <a:rPr lang="en-US" i="1" dirty="0" smtClean="0"/>
              <a:t>Photo credit: Thinkstock</a:t>
            </a:r>
            <a:endParaRPr lang="en-US" i="1" dirty="0"/>
          </a:p>
        </p:txBody>
      </p:sp>
      <p:sp>
        <p:nvSpPr>
          <p:cNvPr id="4" name="Slide Number Placeholder 3"/>
          <p:cNvSpPr>
            <a:spLocks noGrp="1"/>
          </p:cNvSpPr>
          <p:nvPr>
            <p:ph type="sldNum" sz="quarter" idx="10"/>
          </p:nvPr>
        </p:nvSpPr>
        <p:spPr/>
        <p:txBody>
          <a:bodyPr/>
          <a:lstStyle/>
          <a:p>
            <a:fld id="{E072B1D9-542E-4456-A8A5-96049C342A83}" type="slidenum">
              <a:rPr lang="en-US" smtClean="0"/>
              <a:t>7</a:t>
            </a:fld>
            <a:endParaRPr lang="en-US"/>
          </a:p>
        </p:txBody>
      </p:sp>
    </p:spTree>
    <p:extLst>
      <p:ext uri="{BB962C8B-B14F-4D97-AF65-F5344CB8AC3E}">
        <p14:creationId xmlns:p14="http://schemas.microsoft.com/office/powerpoint/2010/main" val="201384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cs typeface="Arial" pitchFamily="34" charset="0"/>
              </a:rPr>
              <a:t>Complete streets interventions are typically unlikely to have a big impact on each person reached (most people will not change their transportation patterns or amount of walking as a result) so they are low strength,</a:t>
            </a:r>
            <a:r>
              <a:rPr lang="en-US" altLang="en-US" baseline="0" dirty="0" smtClean="0">
                <a:latin typeface="Arial" pitchFamily="34" charset="0"/>
                <a:cs typeface="Arial" pitchFamily="34" charset="0"/>
              </a:rPr>
              <a:t> b</a:t>
            </a:r>
            <a:r>
              <a:rPr lang="en-US" altLang="en-US" dirty="0" smtClean="0">
                <a:latin typeface="Arial" pitchFamily="34" charset="0"/>
                <a:cs typeface="Arial" pitchFamily="34" charset="0"/>
              </a:rPr>
              <a:t>ut they do have high reach. </a:t>
            </a:r>
          </a:p>
          <a:p>
            <a:endParaRPr lang="en-US" altLang="en-US" dirty="0" smtClean="0">
              <a:latin typeface="Arial" pitchFamily="34" charset="0"/>
              <a:cs typeface="Arial" pitchFamily="34" charset="0"/>
            </a:endParaRPr>
          </a:p>
          <a:p>
            <a:r>
              <a:rPr lang="en-US" altLang="en-US" dirty="0" smtClean="0">
                <a:latin typeface="Arial" pitchFamily="34" charset="0"/>
                <a:cs typeface="Arial" pitchFamily="34" charset="0"/>
              </a:rPr>
              <a:t>This is an example where context is important – sidewalk improvements may or may not stimulate changes in walking patterns depending on accessibility, what the sidewalk connects to, etc.</a:t>
            </a:r>
          </a:p>
          <a:p>
            <a:endParaRPr lang="en-US" dirty="0" smtClean="0">
              <a:latin typeface="Arial" pitchFamily="34" charset="0"/>
              <a:cs typeface="Arial" pitchFamily="34" charset="0"/>
            </a:endParaRPr>
          </a:p>
          <a:p>
            <a:r>
              <a:rPr lang="en-US" i="1" dirty="0" smtClean="0">
                <a:latin typeface="Arial" pitchFamily="34" charset="0"/>
                <a:cs typeface="Arial" pitchFamily="34" charset="0"/>
              </a:rPr>
              <a:t>Photo credit: Carol Cahill</a:t>
            </a:r>
            <a:endParaRPr lang="en-US" i="1" dirty="0"/>
          </a:p>
        </p:txBody>
      </p:sp>
      <p:sp>
        <p:nvSpPr>
          <p:cNvPr id="4" name="Slide Number Placeholder 3"/>
          <p:cNvSpPr>
            <a:spLocks noGrp="1"/>
          </p:cNvSpPr>
          <p:nvPr>
            <p:ph type="sldNum" sz="quarter" idx="10"/>
          </p:nvPr>
        </p:nvSpPr>
        <p:spPr/>
        <p:txBody>
          <a:bodyPr/>
          <a:lstStyle/>
          <a:p>
            <a:fld id="{E072B1D9-542E-4456-A8A5-96049C342A83}" type="slidenum">
              <a:rPr lang="en-US" smtClean="0"/>
              <a:t>8</a:t>
            </a:fld>
            <a:endParaRPr lang="en-US"/>
          </a:p>
        </p:txBody>
      </p:sp>
    </p:spTree>
    <p:extLst>
      <p:ext uri="{BB962C8B-B14F-4D97-AF65-F5344CB8AC3E}">
        <p14:creationId xmlns:p14="http://schemas.microsoft.com/office/powerpoint/2010/main" val="277375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itchFamily="34" charset="0"/>
                <a:cs typeface="Arial" pitchFamily="34" charset="0"/>
              </a:rPr>
              <a:t>School-based physical activity programs are often potentially high reach and high strength, which is very</a:t>
            </a:r>
            <a:r>
              <a:rPr lang="en-US" altLang="en-US" baseline="0" dirty="0" smtClean="0">
                <a:latin typeface="Arial" pitchFamily="34" charset="0"/>
                <a:cs typeface="Arial" pitchFamily="34" charset="0"/>
              </a:rPr>
              <a:t> important</a:t>
            </a:r>
            <a:r>
              <a:rPr lang="en-US" altLang="en-US" dirty="0" smtClean="0">
                <a:latin typeface="Arial" pitchFamily="34" charset="0"/>
                <a:cs typeface="Arial" pitchFamily="34" charset="0"/>
              </a:rPr>
              <a:t> because that means they are high dose – likely to have a significant population level impact.  A PE curriculum change might add several minutes to daily physical activity for all students. Youth are often a captive audience which makes impacting their behavior much easier than the general community.</a:t>
            </a:r>
          </a:p>
          <a:p>
            <a:endParaRPr lang="en-US" dirty="0" smtClean="0"/>
          </a:p>
          <a:p>
            <a:r>
              <a:rPr lang="en-US" i="1" dirty="0" smtClean="0"/>
              <a:t>Photo credit: Thinkstock</a:t>
            </a:r>
            <a:endParaRPr lang="en-US" i="1" dirty="0"/>
          </a:p>
        </p:txBody>
      </p:sp>
      <p:sp>
        <p:nvSpPr>
          <p:cNvPr id="4" name="Slide Number Placeholder 3"/>
          <p:cNvSpPr>
            <a:spLocks noGrp="1"/>
          </p:cNvSpPr>
          <p:nvPr>
            <p:ph type="sldNum" sz="quarter" idx="10"/>
          </p:nvPr>
        </p:nvSpPr>
        <p:spPr/>
        <p:txBody>
          <a:bodyPr/>
          <a:lstStyle/>
          <a:p>
            <a:fld id="{E072B1D9-542E-4456-A8A5-96049C342A83}" type="slidenum">
              <a:rPr lang="en-US" smtClean="0"/>
              <a:t>9</a:t>
            </a:fld>
            <a:endParaRPr lang="en-US"/>
          </a:p>
        </p:txBody>
      </p:sp>
    </p:spTree>
    <p:extLst>
      <p:ext uri="{BB962C8B-B14F-4D97-AF65-F5344CB8AC3E}">
        <p14:creationId xmlns:p14="http://schemas.microsoft.com/office/powerpoint/2010/main" val="3988487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02C0D0-5B49-40CB-9417-BC810062F33E}"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2B17F-67A3-4E4A-A052-4EB581837128}" type="slidenum">
              <a:rPr lang="en-US" smtClean="0"/>
              <a:t>‹#›</a:t>
            </a:fld>
            <a:endParaRPr lang="en-US"/>
          </a:p>
        </p:txBody>
      </p:sp>
    </p:spTree>
    <p:extLst>
      <p:ext uri="{BB962C8B-B14F-4D97-AF65-F5344CB8AC3E}">
        <p14:creationId xmlns:p14="http://schemas.microsoft.com/office/powerpoint/2010/main" val="2397931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2C0D0-5B49-40CB-9417-BC810062F33E}"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2B17F-67A3-4E4A-A052-4EB581837128}" type="slidenum">
              <a:rPr lang="en-US" smtClean="0"/>
              <a:t>‹#›</a:t>
            </a:fld>
            <a:endParaRPr lang="en-US"/>
          </a:p>
        </p:txBody>
      </p:sp>
    </p:spTree>
    <p:extLst>
      <p:ext uri="{BB962C8B-B14F-4D97-AF65-F5344CB8AC3E}">
        <p14:creationId xmlns:p14="http://schemas.microsoft.com/office/powerpoint/2010/main" val="331516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2C0D0-5B49-40CB-9417-BC810062F33E}"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2B17F-67A3-4E4A-A052-4EB581837128}" type="slidenum">
              <a:rPr lang="en-US" smtClean="0"/>
              <a:t>‹#›</a:t>
            </a:fld>
            <a:endParaRPr lang="en-US"/>
          </a:p>
        </p:txBody>
      </p:sp>
    </p:spTree>
    <p:extLst>
      <p:ext uri="{BB962C8B-B14F-4D97-AF65-F5344CB8AC3E}">
        <p14:creationId xmlns:p14="http://schemas.microsoft.com/office/powerpoint/2010/main" val="2188052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62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205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346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971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32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3965" y="208371"/>
            <a:ext cx="7886700" cy="534580"/>
          </a:xfrm>
        </p:spPr>
        <p:txBody>
          <a:bodyPr lIns="0" tIns="0" rIns="0" bIns="0">
            <a:normAutofit/>
          </a:bodyPr>
          <a:lstStyle>
            <a:lvl1pPr>
              <a:defRPr sz="2800">
                <a:solidFill>
                  <a:schemeClr val="accent5"/>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21439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268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27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2C0D0-5B49-40CB-9417-BC810062F33E}"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2B17F-67A3-4E4A-A052-4EB581837128}" type="slidenum">
              <a:rPr lang="en-US" smtClean="0"/>
              <a:t>‹#›</a:t>
            </a:fld>
            <a:endParaRPr lang="en-US"/>
          </a:p>
        </p:txBody>
      </p:sp>
    </p:spTree>
    <p:extLst>
      <p:ext uri="{BB962C8B-B14F-4D97-AF65-F5344CB8AC3E}">
        <p14:creationId xmlns:p14="http://schemas.microsoft.com/office/powerpoint/2010/main" val="749704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94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633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1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383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533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488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136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74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3965" y="208371"/>
            <a:ext cx="7886700" cy="534580"/>
          </a:xfrm>
        </p:spPr>
        <p:txBody>
          <a:bodyPr lIns="0" tIns="0" rIns="0" bIns="0">
            <a:normAutofit/>
          </a:bodyPr>
          <a:lstStyle>
            <a:lvl1pPr>
              <a:defRPr sz="2800">
                <a:solidFill>
                  <a:schemeClr val="accent5"/>
                </a:solidFill>
              </a:defRPr>
            </a:lvl1pPr>
          </a:lstStyle>
          <a:p>
            <a:r>
              <a:rPr lang="en-US" dirty="0" smtClean="0"/>
              <a:t>Click to edit Master title style</a:t>
            </a:r>
            <a:endParaRPr lang="en-US" dirty="0"/>
          </a:p>
        </p:txBody>
      </p:sp>
      <p:grpSp>
        <p:nvGrpSpPr>
          <p:cNvPr id="10" name="Group 9"/>
          <p:cNvGrpSpPr/>
          <p:nvPr userDrawn="1"/>
        </p:nvGrpSpPr>
        <p:grpSpPr>
          <a:xfrm>
            <a:off x="425624" y="5994402"/>
            <a:ext cx="8292752" cy="690588"/>
            <a:chOff x="287913" y="5994402"/>
            <a:chExt cx="8292752" cy="690588"/>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863341" y="5994402"/>
              <a:ext cx="1717324" cy="603504"/>
            </a:xfrm>
            <a:prstGeom prst="rect">
              <a:avLst/>
            </a:prstGeom>
          </p:spPr>
        </p:pic>
        <p:sp>
          <p:nvSpPr>
            <p:cNvPr id="8" name="TextBox 7"/>
            <p:cNvSpPr txBox="1"/>
            <p:nvPr userDrawn="1"/>
          </p:nvSpPr>
          <p:spPr>
            <a:xfrm>
              <a:off x="287913" y="6100215"/>
              <a:ext cx="4833257" cy="584775"/>
            </a:xfrm>
            <a:prstGeom prst="rect">
              <a:avLst/>
            </a:prstGeom>
            <a:noFill/>
          </p:spPr>
          <p:txBody>
            <a:bodyPr wrap="square" rtlCol="0">
              <a:spAutoFit/>
            </a:bodyPr>
            <a:lstStyle/>
            <a:p>
              <a:r>
                <a:rPr lang="en-US" sz="1400" dirty="0" smtClean="0">
                  <a:solidFill>
                    <a:prstClr val="black"/>
                  </a:solidFill>
                  <a:latin typeface="Segoe UI Light" panose="020B0502040204020203" pitchFamily="34" charset="0"/>
                  <a:cs typeface="Segoe UI Light" panose="020B0502040204020203" pitchFamily="34" charset="0"/>
                </a:rPr>
                <a:t>Center for Community Health and Evaluation</a:t>
              </a:r>
            </a:p>
            <a:p>
              <a:r>
                <a:rPr lang="en-US" dirty="0" smtClean="0">
                  <a:solidFill>
                    <a:srgbClr val="5B9BD5">
                      <a:lumMod val="75000"/>
                    </a:srgbClr>
                  </a:solidFill>
                  <a:latin typeface="Segoe UI Light" panose="020B0502040204020203" pitchFamily="34" charset="0"/>
                  <a:cs typeface="Segoe UI Light" panose="020B0502040204020203" pitchFamily="34" charset="0"/>
                </a:rPr>
                <a:t>www.cche.org</a:t>
              </a:r>
              <a:endParaRPr lang="en-US" dirty="0">
                <a:solidFill>
                  <a:srgbClr val="5B9BD5">
                    <a:lumMod val="75000"/>
                  </a:srgbClr>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24579540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60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2C0D0-5B49-40CB-9417-BC810062F33E}"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2B17F-67A3-4E4A-A052-4EB581837128}" type="slidenum">
              <a:rPr lang="en-US" smtClean="0"/>
              <a:t>‹#›</a:t>
            </a:fld>
            <a:endParaRPr lang="en-US"/>
          </a:p>
        </p:txBody>
      </p:sp>
    </p:spTree>
    <p:extLst>
      <p:ext uri="{BB962C8B-B14F-4D97-AF65-F5344CB8AC3E}">
        <p14:creationId xmlns:p14="http://schemas.microsoft.com/office/powerpoint/2010/main" val="1550510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79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815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659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1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02C0D0-5B49-40CB-9417-BC810062F33E}"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2B17F-67A3-4E4A-A052-4EB581837128}" type="slidenum">
              <a:rPr lang="en-US" smtClean="0"/>
              <a:t>‹#›</a:t>
            </a:fld>
            <a:endParaRPr lang="en-US"/>
          </a:p>
        </p:txBody>
      </p:sp>
    </p:spTree>
    <p:extLst>
      <p:ext uri="{BB962C8B-B14F-4D97-AF65-F5344CB8AC3E}">
        <p14:creationId xmlns:p14="http://schemas.microsoft.com/office/powerpoint/2010/main" val="44639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02C0D0-5B49-40CB-9417-BC810062F33E}" type="datetimeFigureOut">
              <a:rPr lang="en-US" smtClean="0"/>
              <a:t>8/5/2015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2B17F-67A3-4E4A-A052-4EB581837128}" type="slidenum">
              <a:rPr lang="en-US" smtClean="0"/>
              <a:t>‹#›</a:t>
            </a:fld>
            <a:endParaRPr lang="en-US"/>
          </a:p>
        </p:txBody>
      </p:sp>
    </p:spTree>
    <p:extLst>
      <p:ext uri="{BB962C8B-B14F-4D97-AF65-F5344CB8AC3E}">
        <p14:creationId xmlns:p14="http://schemas.microsoft.com/office/powerpoint/2010/main" val="420212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3965" y="208371"/>
            <a:ext cx="7886700" cy="534580"/>
          </a:xfrm>
        </p:spPr>
        <p:txBody>
          <a:bodyPr lIns="0" tIns="0" rIns="0" bIns="0">
            <a:normAutofit/>
          </a:bodyPr>
          <a:lstStyle>
            <a:lvl1pPr>
              <a:defRPr sz="2800">
                <a:solidFill>
                  <a:schemeClr val="accent5"/>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302C0D0-5B49-40CB-9417-BC810062F33E}" type="datetimeFigureOut">
              <a:rPr lang="en-US" smtClean="0"/>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E2B17F-67A3-4E4A-A052-4EB581837128}" type="slidenum">
              <a:rPr lang="en-US" smtClean="0"/>
              <a:t>‹#›</a:t>
            </a:fld>
            <a:endParaRPr lang="en-US"/>
          </a:p>
        </p:txBody>
      </p:sp>
    </p:spTree>
    <p:extLst>
      <p:ext uri="{BB962C8B-B14F-4D97-AF65-F5344CB8AC3E}">
        <p14:creationId xmlns:p14="http://schemas.microsoft.com/office/powerpoint/2010/main" val="61592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2C0D0-5B49-40CB-9417-BC810062F33E}" type="datetimeFigureOut">
              <a:rPr lang="en-US" smtClean="0"/>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E2B17F-67A3-4E4A-A052-4EB581837128}" type="slidenum">
              <a:rPr lang="en-US" smtClean="0"/>
              <a:t>‹#›</a:t>
            </a:fld>
            <a:endParaRPr lang="en-US"/>
          </a:p>
        </p:txBody>
      </p:sp>
    </p:spTree>
    <p:extLst>
      <p:ext uri="{BB962C8B-B14F-4D97-AF65-F5344CB8AC3E}">
        <p14:creationId xmlns:p14="http://schemas.microsoft.com/office/powerpoint/2010/main" val="209941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2C0D0-5B49-40CB-9417-BC810062F33E}"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2B17F-67A3-4E4A-A052-4EB581837128}" type="slidenum">
              <a:rPr lang="en-US" smtClean="0"/>
              <a:t>‹#›</a:t>
            </a:fld>
            <a:endParaRPr lang="en-US"/>
          </a:p>
        </p:txBody>
      </p:sp>
    </p:spTree>
    <p:extLst>
      <p:ext uri="{BB962C8B-B14F-4D97-AF65-F5344CB8AC3E}">
        <p14:creationId xmlns:p14="http://schemas.microsoft.com/office/powerpoint/2010/main" val="6450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2C0D0-5B49-40CB-9417-BC810062F33E}"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2B17F-67A3-4E4A-A052-4EB581837128}" type="slidenum">
              <a:rPr lang="en-US" smtClean="0"/>
              <a:t>‹#›</a:t>
            </a:fld>
            <a:endParaRPr lang="en-US"/>
          </a:p>
        </p:txBody>
      </p:sp>
    </p:spTree>
    <p:extLst>
      <p:ext uri="{BB962C8B-B14F-4D97-AF65-F5344CB8AC3E}">
        <p14:creationId xmlns:p14="http://schemas.microsoft.com/office/powerpoint/2010/main" val="258576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08370"/>
            <a:ext cx="7886700"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C0D0-5B49-40CB-9417-BC810062F33E}" type="datetimeFigureOut">
              <a:rPr lang="en-US" smtClean="0"/>
              <a:t>8/5/2015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2B17F-67A3-4E4A-A052-4EB581837128}" type="slidenum">
              <a:rPr lang="en-US" smtClean="0"/>
              <a:t>‹#›</a:t>
            </a:fld>
            <a:endParaRPr lang="en-US"/>
          </a:p>
        </p:txBody>
      </p:sp>
    </p:spTree>
    <p:extLst>
      <p:ext uri="{BB962C8B-B14F-4D97-AF65-F5344CB8AC3E}">
        <p14:creationId xmlns:p14="http://schemas.microsoft.com/office/powerpoint/2010/main" val="3744097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400" b="0" i="0" u="none" kern="1200">
          <a:solidFill>
            <a:schemeClr val="accent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08370"/>
            <a:ext cx="7886700" cy="132556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1238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400" b="0" i="0" u="none" kern="1200">
          <a:solidFill>
            <a:schemeClr val="accent6"/>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08370"/>
            <a:ext cx="7886700" cy="132556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C0D0-5B49-40CB-9417-BC810062F33E}" type="datetimeFigureOut">
              <a:rPr lang="en-US" smtClean="0">
                <a:solidFill>
                  <a:prstClr val="black">
                    <a:tint val="75000"/>
                  </a:prstClr>
                </a:solidFill>
              </a:rPr>
              <a:pPr/>
              <a:t>8/5/2015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2B17F-67A3-4E4A-A052-4EB581837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877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2400" b="0" i="0" u="none" kern="1200">
          <a:solidFill>
            <a:schemeClr val="accent6"/>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470264" y="-427126"/>
            <a:ext cx="5873564" cy="5873564"/>
            <a:chOff x="-424170" y="-301882"/>
            <a:chExt cx="6559826" cy="6559826"/>
          </a:xfrm>
        </p:grpSpPr>
        <p:sp>
          <p:nvSpPr>
            <p:cNvPr id="10" name="Oval 9"/>
            <p:cNvSpPr/>
            <p:nvPr/>
          </p:nvSpPr>
          <p:spPr>
            <a:xfrm>
              <a:off x="-424170" y="-301882"/>
              <a:ext cx="6559826" cy="655982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23215" y="-23953"/>
              <a:ext cx="1225267" cy="1979487"/>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78442" y="3167278"/>
              <a:ext cx="1029951" cy="1678257"/>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30212" y="1495122"/>
              <a:ext cx="1356363" cy="1499619"/>
            </a:xfrm>
            <a:prstGeom prst="ellipse">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62585" y="4380253"/>
              <a:ext cx="1531144" cy="1495389"/>
            </a:xfrm>
            <a:prstGeom prst="rect">
              <a:avLst/>
            </a:prstGeom>
          </p:spPr>
        </p:pic>
      </p:grpSp>
      <p:sp>
        <p:nvSpPr>
          <p:cNvPr id="11" name="TextBox 10"/>
          <p:cNvSpPr txBox="1"/>
          <p:nvPr/>
        </p:nvSpPr>
        <p:spPr>
          <a:xfrm>
            <a:off x="3134038" y="2173357"/>
            <a:ext cx="5585892" cy="1446550"/>
          </a:xfrm>
          <a:prstGeom prst="rect">
            <a:avLst/>
          </a:prstGeom>
          <a:noFill/>
        </p:spPr>
        <p:txBody>
          <a:bodyPr wrap="square" rtlCol="0">
            <a:spAutoFit/>
          </a:bodyPr>
          <a:lstStyle/>
          <a:p>
            <a:pPr algn="r"/>
            <a:r>
              <a:rPr lang="en-US" sz="4800" dirty="0" smtClean="0">
                <a:solidFill>
                  <a:prstClr val="black"/>
                </a:solidFill>
                <a:latin typeface="Arial" panose="020B0604020202020204" pitchFamily="34" charset="0"/>
                <a:cs typeface="Arial" panose="020B0604020202020204" pitchFamily="34" charset="0"/>
              </a:rPr>
              <a:t>HEALTHY DOSE: </a:t>
            </a:r>
          </a:p>
          <a:p>
            <a:pPr algn="r"/>
            <a:r>
              <a:rPr lang="en-US" sz="2000" dirty="0" smtClean="0">
                <a:solidFill>
                  <a:prstClr val="black"/>
                </a:solidFill>
                <a:latin typeface="Arial" panose="020B0604020202020204" pitchFamily="34" charset="0"/>
                <a:cs typeface="Arial" panose="020B0604020202020204" pitchFamily="34" charset="0"/>
              </a:rPr>
              <a:t>BOOSTING THE IMPACT OF COMMUNITY HEALTH STRATEGIES</a:t>
            </a:r>
            <a:endParaRPr lang="en-US" sz="20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3918981" y="4232419"/>
            <a:ext cx="4800949" cy="738664"/>
          </a:xfrm>
          <a:prstGeom prst="rect">
            <a:avLst/>
          </a:prstGeom>
          <a:noFill/>
        </p:spPr>
        <p:txBody>
          <a:bodyPr wrap="square" rtlCol="0">
            <a:spAutoFit/>
          </a:bodyPr>
          <a:lstStyle/>
          <a:p>
            <a:pPr algn="r"/>
            <a:r>
              <a:rPr lang="en-US" dirty="0" smtClean="0">
                <a:solidFill>
                  <a:prstClr val="black"/>
                </a:solidFill>
                <a:latin typeface="Arial" panose="020B0604020202020204" pitchFamily="34" charset="0"/>
                <a:cs typeface="Arial" panose="020B0604020202020204" pitchFamily="34" charset="0"/>
              </a:rPr>
              <a:t>Center for Community Health and Evaluation</a:t>
            </a:r>
          </a:p>
          <a:p>
            <a:pPr algn="r"/>
            <a:r>
              <a:rPr lang="en-US" sz="2400" dirty="0" smtClean="0">
                <a:solidFill>
                  <a:srgbClr val="5B9BD5">
                    <a:lumMod val="75000"/>
                  </a:srgbClr>
                </a:solidFill>
                <a:latin typeface="Arial" panose="020B0604020202020204" pitchFamily="34" charset="0"/>
                <a:cs typeface="Arial" panose="020B0604020202020204" pitchFamily="34" charset="0"/>
              </a:rPr>
              <a:t>www.cche.org</a:t>
            </a:r>
            <a:endParaRPr lang="en-US" sz="2400" dirty="0">
              <a:solidFill>
                <a:srgbClr val="5B9BD5">
                  <a:lumMod val="75000"/>
                </a:srgbClr>
              </a:solidFill>
              <a:latin typeface="Arial" panose="020B0604020202020204" pitchFamily="34" charset="0"/>
              <a:cs typeface="Arial" panose="020B0604020202020204" pitchFamily="34" charset="0"/>
            </a:endParaRPr>
          </a:p>
        </p:txBody>
      </p:sp>
      <p:grpSp>
        <p:nvGrpSpPr>
          <p:cNvPr id="13" name="Group 12"/>
          <p:cNvGrpSpPr/>
          <p:nvPr/>
        </p:nvGrpSpPr>
        <p:grpSpPr>
          <a:xfrm>
            <a:off x="0" y="5878290"/>
            <a:ext cx="9144000" cy="979710"/>
            <a:chOff x="0" y="5878290"/>
            <a:chExt cx="9144000" cy="979710"/>
          </a:xfrm>
        </p:grpSpPr>
        <p:sp>
          <p:nvSpPr>
            <p:cNvPr id="14" name="Rectangle 13"/>
            <p:cNvSpPr/>
            <p:nvPr/>
          </p:nvSpPr>
          <p:spPr>
            <a:xfrm>
              <a:off x="0" y="5878290"/>
              <a:ext cx="9144000" cy="9797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G:\CTRHS\CCHE\Operations\Tools templates and trainings\CCHE Graphics\GHRI logos\ghri_logo_v_rev.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381611" y="5910944"/>
              <a:ext cx="140425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G:\CTRHS\CCHE\Operations\Tools templates and trainings\CCHE Graphics\KP logos\KPcen_Whtmac [Converted]-01.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062238" y="6002385"/>
              <a:ext cx="1880030" cy="7315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9226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population-level impact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04569596"/>
              </p:ext>
            </p:extLst>
          </p:nvPr>
        </p:nvGraphicFramePr>
        <p:xfrm>
          <a:off x="711199" y="1749797"/>
          <a:ext cx="8030781" cy="3566148"/>
        </p:xfrm>
        <a:graphic>
          <a:graphicData uri="http://schemas.openxmlformats.org/drawingml/2006/table">
            <a:tbl>
              <a:tblPr>
                <a:tableStyleId>{2D5ABB26-0587-4C30-8999-92F81FD0307C}</a:tableStyleId>
              </a:tblPr>
              <a:tblGrid>
                <a:gridCol w="3192124"/>
                <a:gridCol w="1456548"/>
                <a:gridCol w="1524824"/>
                <a:gridCol w="1857285"/>
              </a:tblGrid>
              <a:tr h="36675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anose="020B0604020202020204" pitchFamily="34" charset="0"/>
                          <a:ea typeface="Segoe UI" panose="020B0502040204020203" pitchFamily="34" charset="0"/>
                          <a:cs typeface="Arial" panose="020B0604020202020204" pitchFamily="34" charset="0"/>
                        </a:rPr>
                        <a:t>Strategy</a:t>
                      </a: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L="91453" marR="91453" marT="45714" marB="45714" horzOverflow="overflow">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accent6"/>
                          </a:solidFill>
                          <a:effectLst/>
                          <a:latin typeface="Arial" panose="020B0604020202020204" pitchFamily="34" charset="0"/>
                          <a:ea typeface="Segoe UI" panose="020B0502040204020203" pitchFamily="34" charset="0"/>
                          <a:cs typeface="Arial" panose="020B0604020202020204" pitchFamily="34" charset="0"/>
                        </a:rPr>
                        <a:t>Reach</a:t>
                      </a:r>
                      <a:endParaRPr kumimoji="0" lang="en-US" sz="2000" b="0" i="0" u="none" strike="noStrike" cap="none" normalizeH="0" baseline="0" dirty="0" smtClean="0">
                        <a:ln>
                          <a:noFill/>
                        </a:ln>
                        <a:solidFill>
                          <a:schemeClr val="accent6"/>
                        </a:solidFill>
                        <a:effectLst/>
                        <a:latin typeface="Arial" panose="020B0604020202020204" pitchFamily="34" charset="0"/>
                        <a:ea typeface="Segoe UI" panose="020B0502040204020203" pitchFamily="34" charset="0"/>
                        <a:cs typeface="Arial" panose="020B0604020202020204" pitchFamily="34" charset="0"/>
                      </a:endParaRPr>
                    </a:p>
                  </a:txBody>
                  <a:tcPr marL="91453" marR="91453" marT="45714" marB="45714" horzOverflow="overflow">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accent2"/>
                          </a:solidFill>
                          <a:effectLst/>
                          <a:latin typeface="Arial" panose="020B0604020202020204" pitchFamily="34" charset="0"/>
                          <a:ea typeface="Segoe UI" panose="020B0502040204020203" pitchFamily="34" charset="0"/>
                          <a:cs typeface="Arial" panose="020B0604020202020204" pitchFamily="34" charset="0"/>
                        </a:rPr>
                        <a:t>Strength</a:t>
                      </a:r>
                      <a:endParaRPr kumimoji="0" lang="en-US" sz="2000" b="0" i="0" u="none" strike="noStrike" cap="none" normalizeH="0" baseline="0" dirty="0" smtClean="0">
                        <a:ln>
                          <a:noFill/>
                        </a:ln>
                        <a:solidFill>
                          <a:schemeClr val="accent2"/>
                        </a:solidFill>
                        <a:effectLst/>
                        <a:latin typeface="Arial" panose="020B0604020202020204" pitchFamily="34" charset="0"/>
                        <a:ea typeface="Segoe UI" panose="020B0502040204020203" pitchFamily="34" charset="0"/>
                        <a:cs typeface="Arial" panose="020B0604020202020204" pitchFamily="34" charset="0"/>
                      </a:endParaRPr>
                    </a:p>
                  </a:txBody>
                  <a:tcPr marL="91453" marR="91453" marT="45714" marB="45714" horzOverflow="overflow">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accent1">
                              <a:lumMod val="75000"/>
                            </a:schemeClr>
                          </a:solidFill>
                          <a:effectLst/>
                          <a:latin typeface="Arial" panose="020B0604020202020204" pitchFamily="34" charset="0"/>
                          <a:ea typeface="Segoe UI" panose="020B0502040204020203" pitchFamily="34" charset="0"/>
                          <a:cs typeface="Arial" panose="020B0604020202020204" pitchFamily="34" charset="0"/>
                        </a:rPr>
                        <a:t>Dose</a:t>
                      </a:r>
                      <a:endParaRPr kumimoji="0" lang="en-US" sz="2000" b="0" i="0" u="none" strike="noStrike" cap="none" normalizeH="0" baseline="0" dirty="0" smtClean="0">
                        <a:ln>
                          <a:noFill/>
                        </a:ln>
                        <a:solidFill>
                          <a:schemeClr val="accent1">
                            <a:lumMod val="75000"/>
                          </a:schemeClr>
                        </a:solidFill>
                        <a:effectLst/>
                        <a:latin typeface="Arial" panose="020B0604020202020204" pitchFamily="34" charset="0"/>
                        <a:ea typeface="Segoe UI" panose="020B0502040204020203" pitchFamily="34" charset="0"/>
                        <a:cs typeface="Arial" panose="020B0604020202020204" pitchFamily="34" charset="0"/>
                      </a:endParaRPr>
                    </a:p>
                  </a:txBody>
                  <a:tcPr marL="91453" marR="91453" marT="45714" marB="45714" horzOverflow="overflow">
                    <a:lnB w="12700" cap="flat" cmpd="sng" algn="ctr">
                      <a:solidFill>
                        <a:schemeClr val="bg1">
                          <a:lumMod val="65000"/>
                        </a:schemeClr>
                      </a:solidFill>
                      <a:prstDash val="solid"/>
                      <a:round/>
                      <a:headEnd type="none" w="med" len="med"/>
                      <a:tailEnd type="none" w="med" len="med"/>
                    </a:lnB>
                  </a:tcPr>
                </a:tc>
              </a:tr>
              <a:tr h="70133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anose="020B0604020202020204" pitchFamily="34" charset="0"/>
                          <a:ea typeface="Segoe UI" panose="020B0502040204020203" pitchFamily="34" charset="0"/>
                          <a:cs typeface="Arial" panose="020B0604020202020204" pitchFamily="34" charset="0"/>
                        </a:rPr>
                        <a:t>After school Zumba program</a:t>
                      </a: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accent6"/>
                          </a:solidFill>
                          <a:effectLst/>
                          <a:latin typeface="Arial" panose="020B0604020202020204" pitchFamily="34" charset="0"/>
                          <a:ea typeface="Segoe UI" panose="020B0502040204020203" pitchFamily="34" charset="0"/>
                          <a:cs typeface="Arial" panose="020B0604020202020204" pitchFamily="34" charset="0"/>
                        </a:rPr>
                        <a:t>5% </a:t>
                      </a:r>
                      <a:br>
                        <a:rPr kumimoji="0" lang="en-US" sz="2000" u="none" strike="noStrike" cap="none" normalizeH="0" baseline="0" dirty="0" smtClean="0">
                          <a:ln>
                            <a:noFill/>
                          </a:ln>
                          <a:solidFill>
                            <a:schemeClr val="accent6"/>
                          </a:solidFill>
                          <a:effectLst/>
                          <a:latin typeface="Arial" panose="020B0604020202020204" pitchFamily="34" charset="0"/>
                          <a:ea typeface="Segoe UI" panose="020B0502040204020203" pitchFamily="34" charset="0"/>
                          <a:cs typeface="Arial" panose="020B0604020202020204" pitchFamily="34" charset="0"/>
                        </a:rPr>
                      </a:br>
                      <a:r>
                        <a:rPr kumimoji="0" lang="en-US" sz="200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low</a:t>
                      </a: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accent2"/>
                          </a:solidFill>
                          <a:effectLst/>
                          <a:latin typeface="Arial" panose="020B0604020202020204" pitchFamily="34" charset="0"/>
                          <a:ea typeface="Segoe UI" panose="020B0502040204020203" pitchFamily="34" charset="0"/>
                          <a:cs typeface="Arial" panose="020B0604020202020204" pitchFamily="34" charset="0"/>
                        </a:rPr>
                        <a:t>10%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high</a:t>
                      </a: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accent1">
                              <a:lumMod val="75000"/>
                            </a:schemeClr>
                          </a:solidFill>
                          <a:effectLst/>
                          <a:latin typeface="Arial" panose="020B0604020202020204" pitchFamily="34" charset="0"/>
                          <a:ea typeface="Segoe UI" panose="020B0502040204020203" pitchFamily="34" charset="0"/>
                          <a:cs typeface="Arial" panose="020B0604020202020204" pitchFamily="34" charset="0"/>
                        </a:rPr>
                        <a:t>0.5%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minimal</a:t>
                      </a: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70135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anose="020B0604020202020204" pitchFamily="34" charset="0"/>
                          <a:ea typeface="Segoe UI" panose="020B0502040204020203" pitchFamily="34" charset="0"/>
                          <a:cs typeface="Arial" panose="020B0604020202020204" pitchFamily="34" charset="0"/>
                        </a:rPr>
                        <a:t>Encourage active transport to school</a:t>
                      </a: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accent6"/>
                          </a:solidFill>
                          <a:effectLst/>
                          <a:latin typeface="Arial" panose="020B0604020202020204" pitchFamily="34" charset="0"/>
                          <a:ea typeface="Segoe UI" panose="020B0502040204020203" pitchFamily="34" charset="0"/>
                          <a:cs typeface="Arial" panose="020B0604020202020204" pitchFamily="34" charset="0"/>
                        </a:rPr>
                        <a:t>100% </a:t>
                      </a:r>
                      <a:br>
                        <a:rPr kumimoji="0" lang="en-US" sz="2000" u="none" strike="noStrike" cap="none" normalizeH="0" baseline="0" dirty="0" smtClean="0">
                          <a:ln>
                            <a:noFill/>
                          </a:ln>
                          <a:solidFill>
                            <a:schemeClr val="accent6"/>
                          </a:solidFill>
                          <a:effectLst/>
                          <a:latin typeface="Arial" panose="020B0604020202020204" pitchFamily="34" charset="0"/>
                          <a:ea typeface="Segoe UI" panose="020B0502040204020203" pitchFamily="34" charset="0"/>
                          <a:cs typeface="Arial" panose="020B0604020202020204" pitchFamily="34" charset="0"/>
                        </a:rPr>
                      </a:br>
                      <a:r>
                        <a:rPr kumimoji="0" lang="en-US" sz="200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high</a:t>
                      </a: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accent2"/>
                          </a:solidFill>
                          <a:effectLst/>
                          <a:latin typeface="Arial" panose="020B0604020202020204" pitchFamily="34" charset="0"/>
                          <a:ea typeface="Segoe UI" panose="020B0502040204020203" pitchFamily="34" charset="0"/>
                          <a:cs typeface="Arial" panose="020B0604020202020204" pitchFamily="34" charset="0"/>
                        </a:rPr>
                        <a:t>2%</a:t>
                      </a:r>
                      <a:r>
                        <a:rPr kumimoji="0" lang="en-US" sz="2000" u="none" strike="noStrike" cap="none" normalizeH="0" baseline="0" dirty="0" smtClean="0">
                          <a:ln>
                            <a:noFill/>
                          </a:ln>
                          <a:solidFill>
                            <a:schemeClr val="accent4"/>
                          </a:solidFill>
                          <a:effectLst/>
                          <a:latin typeface="Arial" panose="020B0604020202020204" pitchFamily="34" charset="0"/>
                          <a:ea typeface="Segoe UI" panose="020B0502040204020203"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low</a:t>
                      </a: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accent1">
                              <a:lumMod val="75000"/>
                            </a:schemeClr>
                          </a:solidFill>
                          <a:effectLst/>
                          <a:latin typeface="Arial" panose="020B0604020202020204" pitchFamily="34" charset="0"/>
                          <a:ea typeface="Segoe UI" panose="020B0502040204020203" pitchFamily="34" charset="0"/>
                          <a:cs typeface="Arial" panose="020B0604020202020204" pitchFamily="34"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low</a:t>
                      </a: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9639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anose="020B0604020202020204" pitchFamily="34" charset="0"/>
                          <a:ea typeface="Segoe UI" panose="020B0502040204020203" pitchFamily="34" charset="0"/>
                          <a:cs typeface="Arial" panose="020B0604020202020204" pitchFamily="34" charset="0"/>
                        </a:rPr>
                        <a:t>PE Curriculum changes</a:t>
                      </a: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accent6"/>
                          </a:solidFill>
                          <a:effectLst/>
                          <a:latin typeface="Arial" panose="020B0604020202020204" pitchFamily="34" charset="0"/>
                          <a:ea typeface="Segoe UI" panose="020B0502040204020203" pitchFamily="34" charset="0"/>
                          <a:cs typeface="Arial" panose="020B0604020202020204" pitchFamily="34" charset="0"/>
                        </a:rPr>
                        <a:t>100% </a:t>
                      </a:r>
                      <a:br>
                        <a:rPr kumimoji="0" lang="en-US" sz="2000" u="none" strike="noStrike" cap="none" normalizeH="0" baseline="0" dirty="0" smtClean="0">
                          <a:ln>
                            <a:noFill/>
                          </a:ln>
                          <a:solidFill>
                            <a:schemeClr val="accent6"/>
                          </a:solidFill>
                          <a:effectLst/>
                          <a:latin typeface="Arial" panose="020B0604020202020204" pitchFamily="34" charset="0"/>
                          <a:ea typeface="Segoe UI" panose="020B0502040204020203" pitchFamily="34" charset="0"/>
                          <a:cs typeface="Arial" panose="020B0604020202020204" pitchFamily="34" charset="0"/>
                        </a:rPr>
                      </a:br>
                      <a:r>
                        <a:rPr kumimoji="0" lang="en-US" sz="200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high</a:t>
                      </a: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accent2"/>
                          </a:solidFill>
                          <a:effectLst/>
                          <a:latin typeface="Arial" panose="020B0604020202020204" pitchFamily="34" charset="0"/>
                          <a:ea typeface="Segoe UI" panose="020B0502040204020203" pitchFamily="34" charset="0"/>
                          <a:cs typeface="Arial" panose="020B0604020202020204" pitchFamily="34" charset="0"/>
                        </a:rPr>
                        <a:t>5%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medium</a:t>
                      </a: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accent1">
                              <a:lumMod val="75000"/>
                            </a:schemeClr>
                          </a:solidFill>
                          <a:effectLst/>
                          <a:latin typeface="Arial" panose="020B0604020202020204" pitchFamily="34" charset="0"/>
                          <a:ea typeface="Segoe UI" panose="020B0502040204020203" pitchFamily="34" charset="0"/>
                          <a:cs typeface="Arial" panose="020B0604020202020204" pitchFamily="34"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medium</a:t>
                      </a: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9639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anose="020B0604020202020204" pitchFamily="34" charset="0"/>
                          <a:ea typeface="Segoe UI" panose="020B0502040204020203" pitchFamily="34" charset="0"/>
                          <a:cs typeface="Arial" panose="020B0604020202020204" pitchFamily="34" charset="0"/>
                        </a:rPr>
                        <a:t>Total youth physical activity dose</a:t>
                      </a: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accent1">
                              <a:lumMod val="75000"/>
                            </a:schemeClr>
                          </a:solidFill>
                          <a:effectLst/>
                          <a:latin typeface="Arial" panose="020B0604020202020204" pitchFamily="34" charset="0"/>
                          <a:ea typeface="Segoe UI" panose="020B0502040204020203" pitchFamily="34" charset="0"/>
                          <a:cs typeface="Arial" panose="020B0604020202020204" pitchFamily="34" charset="0"/>
                        </a:rPr>
                        <a:t>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accent1">
                              <a:lumMod val="75000"/>
                            </a:schemeClr>
                          </a:solidFill>
                          <a:effectLst/>
                          <a:latin typeface="Arial" panose="020B0604020202020204" pitchFamily="34" charset="0"/>
                          <a:ea typeface="Segoe UI" panose="020B0502040204020203" pitchFamily="34" charset="0"/>
                          <a:cs typeface="Arial" panose="020B0604020202020204" pitchFamily="34" charset="0"/>
                        </a:rPr>
                        <a:t>High*</a:t>
                      </a:r>
                      <a:endParaRPr kumimoji="0" lang="en-US" sz="2000" b="1" i="0" u="none" strike="noStrike" cap="none" normalizeH="0" baseline="0" dirty="0" smtClean="0">
                        <a:ln>
                          <a:noFill/>
                        </a:ln>
                        <a:solidFill>
                          <a:schemeClr val="accent1">
                            <a:lumMod val="75000"/>
                          </a:schemeClr>
                        </a:solidFill>
                        <a:effectLst/>
                        <a:latin typeface="Arial" panose="020B0604020202020204" pitchFamily="34" charset="0"/>
                        <a:ea typeface="Segoe UI" panose="020B0502040204020203" pitchFamily="34" charset="0"/>
                        <a:cs typeface="Arial" panose="020B0604020202020204" pitchFamily="34" charset="0"/>
                      </a:endParaRPr>
                    </a:p>
                  </a:txBody>
                  <a:tcPr marT="91440" marB="91440" horzOverflow="overflow">
                    <a:lnT w="12700" cap="flat" cmpd="sng" algn="ctr">
                      <a:solidFill>
                        <a:schemeClr val="bg1">
                          <a:lumMod val="65000"/>
                        </a:schemeClr>
                      </a:solidFill>
                      <a:prstDash val="solid"/>
                      <a:round/>
                      <a:headEnd type="none" w="med" len="med"/>
                      <a:tailEnd type="none" w="med" len="med"/>
                    </a:lnT>
                  </a:tcPr>
                </a:tc>
              </a:tr>
            </a:tbl>
          </a:graphicData>
        </a:graphic>
      </p:graphicFrame>
      <p:sp>
        <p:nvSpPr>
          <p:cNvPr id="4" name="TextBox 3"/>
          <p:cNvSpPr txBox="1"/>
          <p:nvPr/>
        </p:nvSpPr>
        <p:spPr>
          <a:xfrm>
            <a:off x="711199" y="733425"/>
            <a:ext cx="7712075" cy="738664"/>
          </a:xfrm>
          <a:prstGeom prst="rect">
            <a:avLst/>
          </a:prstGeom>
          <a:noFill/>
        </p:spPr>
        <p:txBody>
          <a:bodyPr wrap="square" lIns="0" tIns="0" rIns="0" bIns="0" rtlCol="0">
            <a:spAutoFit/>
          </a:bodyPr>
          <a:lstStyle/>
          <a:p>
            <a:r>
              <a:rPr lang="en-US" sz="2400" dirty="0" smtClean="0">
                <a:latin typeface="Arial" panose="020B0604020202020204" pitchFamily="34" charset="0"/>
                <a:ea typeface="Segoe UI" panose="020B0502040204020203" pitchFamily="34" charset="0"/>
                <a:cs typeface="Arial" panose="020B0604020202020204" pitchFamily="34" charset="0"/>
              </a:rPr>
              <a:t>Calculating dose for a cluster of youth physical activity strategies</a:t>
            </a:r>
            <a:endParaRPr lang="en-US" sz="2400" dirty="0">
              <a:latin typeface="Arial" panose="020B0604020202020204" pitchFamily="34" charset="0"/>
              <a:ea typeface="Segoe UI" panose="020B0502040204020203" pitchFamily="34" charset="0"/>
              <a:cs typeface="Arial" panose="020B0604020202020204" pitchFamily="34" charset="0"/>
            </a:endParaRPr>
          </a:p>
        </p:txBody>
      </p:sp>
      <p:grpSp>
        <p:nvGrpSpPr>
          <p:cNvPr id="9" name="Group 8"/>
          <p:cNvGrpSpPr/>
          <p:nvPr/>
        </p:nvGrpSpPr>
        <p:grpSpPr>
          <a:xfrm>
            <a:off x="4371553" y="1291174"/>
            <a:ext cx="3683008" cy="471694"/>
            <a:chOff x="4371553" y="1291174"/>
            <a:chExt cx="3683008" cy="471694"/>
          </a:xfrm>
        </p:grpSpPr>
        <p:pic>
          <p:nvPicPr>
            <p:cNvPr id="5" name="Picture 2" descr="E:\MWM-dose toolkit\KP dose toolkit\PPT\Dose-01_2.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00490" y="1299986"/>
              <a:ext cx="454071" cy="4540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MWM-dose toolkit\KP dose toolkit\PPT\Reach-01.pn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2900" r="3634" b="2790"/>
            <a:stretch/>
          </p:blipFill>
          <p:spPr bwMode="auto">
            <a:xfrm>
              <a:off x="4371553" y="1291174"/>
              <a:ext cx="481975" cy="4716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MWM-dose toolkit\KP dose toolkit\PPT\Strength-01.png"/>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t="4282" r="4046" b="3353"/>
            <a:stretch/>
          </p:blipFill>
          <p:spPr bwMode="auto">
            <a:xfrm>
              <a:off x="5887063" y="1308671"/>
              <a:ext cx="453668" cy="43670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711198" y="5785504"/>
            <a:ext cx="7712075" cy="585801"/>
          </a:xfrm>
          <a:prstGeom prst="rect">
            <a:avLst/>
          </a:prstGeom>
        </p:spPr>
        <p:txBody>
          <a:bodyPr wrap="square" lIns="0" tIns="0" rIns="0" bIns="0">
            <a:spAutoFit/>
          </a:bodyPr>
          <a:lstStyle/>
          <a:p>
            <a:pPr marL="91440" indent="-91440">
              <a:lnSpc>
                <a:spcPct val="110000"/>
              </a:lnSpc>
              <a:buFont typeface="Segoe UI" panose="020B0502040204020203" pitchFamily="34" charset="0"/>
              <a:buChar char="*"/>
            </a:pPr>
            <a:r>
              <a:rPr lang="en-US" dirty="0" smtClean="0">
                <a:latin typeface="Arial" panose="020B0604020202020204" pitchFamily="34" charset="0"/>
                <a:ea typeface="Segoe UI" panose="020B0502040204020203" pitchFamily="34" charset="0"/>
                <a:cs typeface="Arial" panose="020B0604020202020204" pitchFamily="34" charset="0"/>
              </a:rPr>
              <a:t>Population </a:t>
            </a:r>
            <a:r>
              <a:rPr lang="en-US" dirty="0">
                <a:latin typeface="Arial" panose="020B0604020202020204" pitchFamily="34" charset="0"/>
                <a:ea typeface="Segoe UI" panose="020B0502040204020203" pitchFamily="34" charset="0"/>
                <a:cs typeface="Arial" panose="020B0604020202020204" pitchFamily="34" charset="0"/>
              </a:rPr>
              <a:t>level </a:t>
            </a:r>
            <a:r>
              <a:rPr lang="en-US" dirty="0" smtClean="0">
                <a:latin typeface="Arial" panose="020B0604020202020204" pitchFamily="34" charset="0"/>
                <a:ea typeface="Segoe UI" panose="020B0502040204020203" pitchFamily="34" charset="0"/>
                <a:cs typeface="Arial" panose="020B0604020202020204" pitchFamily="34" charset="0"/>
              </a:rPr>
              <a:t>physical activity </a:t>
            </a:r>
            <a:r>
              <a:rPr lang="en-US" dirty="0">
                <a:latin typeface="Arial" panose="020B0604020202020204" pitchFamily="34" charset="0"/>
                <a:ea typeface="Segoe UI" panose="020B0502040204020203" pitchFamily="34" charset="0"/>
                <a:cs typeface="Arial" panose="020B0604020202020204" pitchFamily="34" charset="0"/>
              </a:rPr>
              <a:t>is changing in youth, and is high enough to be measurable in a population survey</a:t>
            </a:r>
          </a:p>
        </p:txBody>
      </p:sp>
    </p:spTree>
    <p:extLst>
      <p:ext uri="{BB962C8B-B14F-4D97-AF65-F5344CB8AC3E}">
        <p14:creationId xmlns:p14="http://schemas.microsoft.com/office/powerpoint/2010/main" val="2020365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Ways to increase</a:t>
            </a:r>
            <a:r>
              <a:rPr lang="en-US" dirty="0" smtClean="0"/>
              <a:t> population </a:t>
            </a:r>
            <a:r>
              <a:rPr lang="en-US" dirty="0"/>
              <a:t>d</a:t>
            </a:r>
            <a:r>
              <a:rPr lang="en-US" dirty="0" smtClean="0"/>
              <a:t>ose</a:t>
            </a:r>
            <a:endParaRPr lang="en-US" dirty="0"/>
          </a:p>
        </p:txBody>
      </p:sp>
      <p:grpSp>
        <p:nvGrpSpPr>
          <p:cNvPr id="8" name="Group 7"/>
          <p:cNvGrpSpPr/>
          <p:nvPr/>
        </p:nvGrpSpPr>
        <p:grpSpPr>
          <a:xfrm>
            <a:off x="1271135" y="1159923"/>
            <a:ext cx="6945402" cy="4308872"/>
            <a:chOff x="1105357" y="1525687"/>
            <a:chExt cx="6945402" cy="4308872"/>
          </a:xfrm>
        </p:grpSpPr>
        <p:pic>
          <p:nvPicPr>
            <p:cNvPr id="4" name="Picture 3" descr="E:\MWM-dose toolkit\KP dose toolkit\PPT\Reach-01.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t="2900" r="3634" b="2790"/>
            <a:stretch/>
          </p:blipFill>
          <p:spPr bwMode="auto">
            <a:xfrm>
              <a:off x="1169486" y="1564875"/>
              <a:ext cx="603262" cy="5903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4115" y="1525687"/>
              <a:ext cx="6156644" cy="4308872"/>
            </a:xfrm>
            <a:prstGeom prst="rect">
              <a:avLst/>
            </a:prstGeom>
            <a:noFill/>
          </p:spPr>
          <p:txBody>
            <a:bodyPr wrap="square" rtlCol="0">
              <a:spAutoFit/>
            </a:bodyPr>
            <a:lstStyle/>
            <a:p>
              <a:pPr>
                <a:spcAft>
                  <a:spcPts val="600"/>
                </a:spcAft>
              </a:pPr>
              <a:r>
                <a:rPr lang="en-US" sz="2600" dirty="0" smtClean="0">
                  <a:latin typeface="Arial" panose="020B0604020202020204" pitchFamily="34" charset="0"/>
                  <a:ea typeface="Segoe UI" panose="020B0502040204020203" pitchFamily="34" charset="0"/>
                  <a:cs typeface="Arial" panose="020B0604020202020204" pitchFamily="34" charset="0"/>
                </a:rPr>
                <a:t>Increase reach of existing strategies</a:t>
              </a:r>
            </a:p>
            <a:p>
              <a:pPr>
                <a:spcAft>
                  <a:spcPts val="600"/>
                </a:spcAft>
              </a:pPr>
              <a:endParaRPr lang="en-US" sz="2600" dirty="0" smtClean="0">
                <a:latin typeface="Arial" panose="020B0604020202020204" pitchFamily="34" charset="0"/>
                <a:ea typeface="Segoe UI" panose="020B0502040204020203" pitchFamily="34" charset="0"/>
                <a:cs typeface="Arial" panose="020B0604020202020204" pitchFamily="34" charset="0"/>
              </a:endParaRPr>
            </a:p>
            <a:p>
              <a:pPr>
                <a:spcAft>
                  <a:spcPts val="600"/>
                </a:spcAft>
              </a:pPr>
              <a:r>
                <a:rPr lang="en-US" sz="2600" dirty="0" smtClean="0">
                  <a:latin typeface="Arial" panose="020B0604020202020204" pitchFamily="34" charset="0"/>
                  <a:ea typeface="Segoe UI" panose="020B0502040204020203" pitchFamily="34" charset="0"/>
                  <a:cs typeface="Arial" panose="020B0604020202020204" pitchFamily="34" charset="0"/>
                </a:rPr>
                <a:t>Increase strength of existing strategies</a:t>
              </a:r>
            </a:p>
            <a:p>
              <a:pPr>
                <a:spcAft>
                  <a:spcPts val="600"/>
                </a:spcAft>
              </a:pPr>
              <a:endParaRPr lang="en-US" sz="2600" dirty="0" smtClean="0">
                <a:latin typeface="Arial" panose="020B0604020202020204" pitchFamily="34" charset="0"/>
                <a:ea typeface="Segoe UI" panose="020B0502040204020203" pitchFamily="34" charset="0"/>
                <a:cs typeface="Arial" panose="020B0604020202020204" pitchFamily="34" charset="0"/>
              </a:endParaRPr>
            </a:p>
            <a:p>
              <a:pPr>
                <a:spcAft>
                  <a:spcPts val="600"/>
                </a:spcAft>
              </a:pPr>
              <a:r>
                <a:rPr lang="en-US" sz="2600" dirty="0">
                  <a:latin typeface="Arial" panose="020B0604020202020204" pitchFamily="34" charset="0"/>
                  <a:ea typeface="Segoe UI" panose="020B0502040204020203" pitchFamily="34" charset="0"/>
                  <a:cs typeface="Arial" panose="020B0604020202020204" pitchFamily="34" charset="0"/>
                </a:rPr>
                <a:t>Remove existing strategies</a:t>
              </a:r>
            </a:p>
            <a:p>
              <a:pPr>
                <a:spcAft>
                  <a:spcPts val="600"/>
                </a:spcAft>
              </a:pPr>
              <a:endParaRPr lang="en-US" sz="2600" dirty="0">
                <a:latin typeface="Arial" panose="020B0604020202020204" pitchFamily="34" charset="0"/>
                <a:ea typeface="Segoe UI" panose="020B0502040204020203" pitchFamily="34" charset="0"/>
                <a:cs typeface="Arial" panose="020B0604020202020204" pitchFamily="34" charset="0"/>
              </a:endParaRPr>
            </a:p>
            <a:p>
              <a:pPr>
                <a:spcAft>
                  <a:spcPts val="600"/>
                </a:spcAft>
              </a:pPr>
              <a:r>
                <a:rPr lang="en-US" sz="2600" dirty="0" smtClean="0">
                  <a:latin typeface="Arial" panose="020B0604020202020204" pitchFamily="34" charset="0"/>
                  <a:ea typeface="Segoe UI" panose="020B0502040204020203" pitchFamily="34" charset="0"/>
                  <a:cs typeface="Arial" panose="020B0604020202020204" pitchFamily="34" charset="0"/>
                </a:rPr>
                <a:t>Add strategies, across sectors</a:t>
              </a:r>
            </a:p>
            <a:p>
              <a:pPr>
                <a:spcAft>
                  <a:spcPts val="600"/>
                </a:spcAft>
              </a:pPr>
              <a:endParaRPr lang="en-US" sz="2600" dirty="0" smtClean="0">
                <a:latin typeface="Arial" panose="020B0604020202020204" pitchFamily="34" charset="0"/>
                <a:ea typeface="Segoe UI" panose="020B0502040204020203" pitchFamily="34" charset="0"/>
                <a:cs typeface="Arial" panose="020B0604020202020204" pitchFamily="34" charset="0"/>
              </a:endParaRPr>
            </a:p>
            <a:p>
              <a:pPr>
                <a:spcAft>
                  <a:spcPts val="600"/>
                </a:spcAft>
              </a:pPr>
              <a:endParaRPr lang="en-US" sz="2600" dirty="0">
                <a:latin typeface="Arial" panose="020B0604020202020204" pitchFamily="34" charset="0"/>
                <a:cs typeface="Arial" panose="020B0604020202020204" pitchFamily="34" charset="0"/>
              </a:endParaRPr>
            </a:p>
          </p:txBody>
        </p:sp>
        <p:pic>
          <p:nvPicPr>
            <p:cNvPr id="6" name="Picture 3" descr="E:\MWM-dose toolkit\KP dose toolkit\PPT\Strength-01.pn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4282" r="4046" b="3353"/>
            <a:stretch/>
          </p:blipFill>
          <p:spPr bwMode="auto">
            <a:xfrm>
              <a:off x="1173937" y="2468213"/>
              <a:ext cx="594360" cy="572130"/>
            </a:xfrm>
            <a:prstGeom prst="rect">
              <a:avLst/>
            </a:prstGeom>
            <a:noFill/>
            <a:extLst>
              <a:ext uri="{909E8E84-426E-40DD-AFC4-6F175D3DCCD1}">
                <a14:hiddenFill xmlns:a14="http://schemas.microsoft.com/office/drawing/2010/main">
                  <a:solidFill>
                    <a:srgbClr val="FFFFFF"/>
                  </a:solidFill>
                </a14:hiddenFill>
              </a:ext>
            </a:extLst>
          </p:spPr>
        </p:pic>
        <p:sp>
          <p:nvSpPr>
            <p:cNvPr id="3" name="Minus 2"/>
            <p:cNvSpPr>
              <a:spLocks noChangeAspect="1"/>
            </p:cNvSpPr>
            <p:nvPr/>
          </p:nvSpPr>
          <p:spPr>
            <a:xfrm>
              <a:off x="1105357" y="3301035"/>
              <a:ext cx="731520" cy="731520"/>
            </a:xfrm>
            <a:prstGeom prst="mathMinu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us 6"/>
            <p:cNvSpPr>
              <a:spLocks noChangeAspect="1"/>
            </p:cNvSpPr>
            <p:nvPr/>
          </p:nvSpPr>
          <p:spPr>
            <a:xfrm>
              <a:off x="1105357" y="4214869"/>
              <a:ext cx="731520" cy="731520"/>
            </a:xfrm>
            <a:prstGeom prst="mathPlu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1590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MWM-dose toolkit\KP dose toolkit\PPT\ChildrenHealthyEating_USDAflickr16076267243.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t="3572"/>
          <a:stretch/>
        </p:blipFill>
        <p:spPr bwMode="auto">
          <a:xfrm>
            <a:off x="0" y="0"/>
            <a:ext cx="9144000" cy="587829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0" y="5878290"/>
            <a:ext cx="9144000" cy="979710"/>
            <a:chOff x="0" y="5878290"/>
            <a:chExt cx="9144000" cy="979710"/>
          </a:xfrm>
        </p:grpSpPr>
        <p:sp>
          <p:nvSpPr>
            <p:cNvPr id="19" name="Rectangle 18"/>
            <p:cNvSpPr/>
            <p:nvPr/>
          </p:nvSpPr>
          <p:spPr>
            <a:xfrm>
              <a:off x="0" y="5878290"/>
              <a:ext cx="9144000" cy="9797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G:\CTRHS\CCHE\Operations\Tools templates and trainings\CCHE Graphics\GHRI logos\ghri_logo_v_rev.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381611" y="5910944"/>
              <a:ext cx="1404257"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G:\CTRHS\CCHE\Operations\Tools templates and trainings\CCHE Graphics\KP logos\KPcen_Whtmac [Converted]-01.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062238" y="6002385"/>
              <a:ext cx="1880030" cy="73152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userDrawn="1"/>
        </p:nvSpPr>
        <p:spPr>
          <a:xfrm>
            <a:off x="265747" y="6148151"/>
            <a:ext cx="4833257" cy="553998"/>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Center for Community Health and Evaluation</a:t>
            </a:r>
          </a:p>
          <a:p>
            <a:r>
              <a:rPr lang="en-US" dirty="0" smtClean="0">
                <a:solidFill>
                  <a:schemeClr val="bg1"/>
                </a:solidFill>
                <a:latin typeface="Arial" panose="020B0604020202020204" pitchFamily="34" charset="0"/>
                <a:cs typeface="Arial" panose="020B0604020202020204" pitchFamily="34" charset="0"/>
              </a:rPr>
              <a:t>www.cche.org</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882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5663" y="914400"/>
            <a:ext cx="8172674" cy="5943600"/>
          </a:xfrm>
          <a:prstGeom prst="rect">
            <a:avLst/>
          </a:prstGeom>
        </p:spPr>
      </p:pic>
      <p:grpSp>
        <p:nvGrpSpPr>
          <p:cNvPr id="18" name="Group 17"/>
          <p:cNvGrpSpPr/>
          <p:nvPr/>
        </p:nvGrpSpPr>
        <p:grpSpPr>
          <a:xfrm>
            <a:off x="6220602" y="4939140"/>
            <a:ext cx="995410" cy="995410"/>
            <a:chOff x="6133013" y="4410589"/>
            <a:chExt cx="995410" cy="995410"/>
          </a:xfrm>
        </p:grpSpPr>
        <p:sp>
          <p:nvSpPr>
            <p:cNvPr id="20" name="Teardrop 19"/>
            <p:cNvSpPr/>
            <p:nvPr/>
          </p:nvSpPr>
          <p:spPr>
            <a:xfrm>
              <a:off x="6133013" y="4410589"/>
              <a:ext cx="995410" cy="99541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385866" y="4512722"/>
              <a:ext cx="489704" cy="791144"/>
            </a:xfrm>
            <a:prstGeom prst="rect">
              <a:avLst/>
            </a:prstGeom>
          </p:spPr>
        </p:pic>
      </p:grpSp>
      <p:grpSp>
        <p:nvGrpSpPr>
          <p:cNvPr id="22" name="Group 21"/>
          <p:cNvGrpSpPr/>
          <p:nvPr/>
        </p:nvGrpSpPr>
        <p:grpSpPr>
          <a:xfrm>
            <a:off x="4336933" y="2890790"/>
            <a:ext cx="995410" cy="995410"/>
            <a:chOff x="4378947" y="2628213"/>
            <a:chExt cx="995410" cy="995410"/>
          </a:xfrm>
        </p:grpSpPr>
        <p:sp>
          <p:nvSpPr>
            <p:cNvPr id="23" name="Teardrop 22"/>
            <p:cNvSpPr/>
            <p:nvPr/>
          </p:nvSpPr>
          <p:spPr>
            <a:xfrm>
              <a:off x="4378947" y="2628213"/>
              <a:ext cx="995410" cy="99541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614015" y="2697963"/>
              <a:ext cx="525275" cy="855911"/>
            </a:xfrm>
            <a:prstGeom prst="rect">
              <a:avLst/>
            </a:prstGeom>
          </p:spPr>
        </p:pic>
      </p:grpSp>
      <p:grpSp>
        <p:nvGrpSpPr>
          <p:cNvPr id="25" name="Group 24"/>
          <p:cNvGrpSpPr/>
          <p:nvPr/>
        </p:nvGrpSpPr>
        <p:grpSpPr>
          <a:xfrm>
            <a:off x="1688925" y="2552116"/>
            <a:ext cx="995410" cy="995410"/>
            <a:chOff x="415801" y="2135421"/>
            <a:chExt cx="995410" cy="995410"/>
          </a:xfrm>
        </p:grpSpPr>
        <p:sp>
          <p:nvSpPr>
            <p:cNvPr id="26" name="Teardrop 25"/>
            <p:cNvSpPr/>
            <p:nvPr/>
          </p:nvSpPr>
          <p:spPr>
            <a:xfrm flipH="1">
              <a:off x="415801" y="2135421"/>
              <a:ext cx="995410" cy="99541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18107" y="2306527"/>
              <a:ext cx="590799" cy="653198"/>
            </a:xfrm>
            <a:prstGeom prst="ellipse">
              <a:avLst/>
            </a:prstGeom>
          </p:spPr>
        </p:pic>
      </p:grpSp>
      <p:grpSp>
        <p:nvGrpSpPr>
          <p:cNvPr id="28" name="Group 27"/>
          <p:cNvGrpSpPr/>
          <p:nvPr/>
        </p:nvGrpSpPr>
        <p:grpSpPr>
          <a:xfrm>
            <a:off x="5880161" y="1356584"/>
            <a:ext cx="995410" cy="995410"/>
            <a:chOff x="5635308" y="1563053"/>
            <a:chExt cx="995410" cy="995410"/>
          </a:xfrm>
        </p:grpSpPr>
        <p:sp>
          <p:nvSpPr>
            <p:cNvPr id="29" name="Teardrop 28"/>
            <p:cNvSpPr/>
            <p:nvPr/>
          </p:nvSpPr>
          <p:spPr>
            <a:xfrm rot="10800000">
              <a:off x="5635308" y="1563053"/>
              <a:ext cx="995410" cy="99541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792573" y="1728267"/>
              <a:ext cx="680881" cy="664981"/>
            </a:xfrm>
            <a:prstGeom prst="rect">
              <a:avLst/>
            </a:prstGeom>
          </p:spPr>
        </p:pic>
      </p:grpSp>
      <p:sp>
        <p:nvSpPr>
          <p:cNvPr id="13" name="Title 12"/>
          <p:cNvSpPr>
            <a:spLocks noGrp="1"/>
          </p:cNvSpPr>
          <p:nvPr>
            <p:ph type="title"/>
          </p:nvPr>
        </p:nvSpPr>
        <p:spPr/>
        <p:txBody>
          <a:bodyPr/>
          <a:lstStyle/>
          <a:p>
            <a:r>
              <a:rPr lang="en-US" dirty="0" smtClean="0"/>
              <a:t>Dose in communities</a:t>
            </a:r>
            <a:endParaRPr lang="en-US" dirty="0"/>
          </a:p>
        </p:txBody>
      </p:sp>
    </p:spTree>
    <p:extLst>
      <p:ext uri="{BB962C8B-B14F-4D97-AF65-F5344CB8AC3E}">
        <p14:creationId xmlns:p14="http://schemas.microsoft.com/office/powerpoint/2010/main" val="3447914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dose </a:t>
            </a:r>
            <a:r>
              <a:rPr lang="en-US" dirty="0"/>
              <a:t>m</a:t>
            </a:r>
            <a:r>
              <a:rPr lang="en-US" dirty="0" smtClean="0"/>
              <a:t>ethodology</a:t>
            </a:r>
            <a:endParaRPr lang="en-US" dirty="0"/>
          </a:p>
        </p:txBody>
      </p:sp>
      <p:sp>
        <p:nvSpPr>
          <p:cNvPr id="3" name="Rectangle 3"/>
          <p:cNvSpPr txBox="1">
            <a:spLocks noChangeArrowheads="1"/>
          </p:cNvSpPr>
          <p:nvPr/>
        </p:nvSpPr>
        <p:spPr>
          <a:xfrm>
            <a:off x="1437282" y="1136650"/>
            <a:ext cx="7639050" cy="3694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400"/>
              </a:spcAft>
              <a:buNone/>
            </a:pPr>
            <a:r>
              <a:rPr lang="en-US" altLang="en-US" sz="2400" dirty="0" smtClean="0">
                <a:latin typeface="Arial" panose="020B0604020202020204" pitchFamily="34" charset="0"/>
                <a:cs typeface="Arial" panose="020B0604020202020204" pitchFamily="34" charset="0"/>
              </a:rPr>
              <a:t>Group strategies into clusters by outcome</a:t>
            </a:r>
          </a:p>
          <a:p>
            <a:pPr marL="0" indent="0">
              <a:spcAft>
                <a:spcPts val="2400"/>
              </a:spcAft>
              <a:buNone/>
            </a:pPr>
            <a:r>
              <a:rPr lang="en-US" altLang="en-US" sz="2400" dirty="0" smtClean="0">
                <a:latin typeface="Arial" panose="020B0604020202020204" pitchFamily="34" charset="0"/>
                <a:cs typeface="Arial" panose="020B0604020202020204" pitchFamily="34" charset="0"/>
              </a:rPr>
              <a:t>Assess lives </a:t>
            </a:r>
            <a:r>
              <a:rPr lang="en-US" altLang="en-US" sz="2400" dirty="0">
                <a:latin typeface="Arial" panose="020B0604020202020204" pitchFamily="34" charset="0"/>
                <a:cs typeface="Arial" panose="020B0604020202020204" pitchFamily="34" charset="0"/>
              </a:rPr>
              <a:t>touched – </a:t>
            </a:r>
            <a:r>
              <a:rPr lang="en-US" altLang="en-US" sz="2400" dirty="0" smtClean="0">
                <a:solidFill>
                  <a:schemeClr val="accent6"/>
                </a:solidFill>
                <a:latin typeface="Arial" panose="020B0604020202020204" pitchFamily="34" charset="0"/>
                <a:cs typeface="Arial" panose="020B0604020202020204" pitchFamily="34" charset="0"/>
              </a:rPr>
              <a:t>reach</a:t>
            </a:r>
            <a:r>
              <a:rPr lang="en-US" altLang="en-US" sz="2400" dirty="0">
                <a:latin typeface="Arial" panose="020B0604020202020204" pitchFamily="34" charset="0"/>
                <a:cs typeface="Arial" panose="020B0604020202020204" pitchFamily="34" charset="0"/>
              </a:rPr>
              <a:t> – </a:t>
            </a:r>
            <a:r>
              <a:rPr lang="en-US" altLang="en-US" sz="2400" dirty="0" smtClean="0">
                <a:latin typeface="Arial" panose="020B0604020202020204" pitchFamily="34" charset="0"/>
                <a:cs typeface="Arial" panose="020B0604020202020204" pitchFamily="34" charset="0"/>
              </a:rPr>
              <a:t>and impact on those lives – </a:t>
            </a:r>
            <a:r>
              <a:rPr lang="en-US" altLang="en-US" sz="2400" dirty="0" smtClean="0">
                <a:solidFill>
                  <a:schemeClr val="accent2"/>
                </a:solidFill>
                <a:latin typeface="Arial" panose="020B0604020202020204" pitchFamily="34" charset="0"/>
                <a:cs typeface="Arial" panose="020B0604020202020204" pitchFamily="34" charset="0"/>
              </a:rPr>
              <a:t>strength</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 for </a:t>
            </a:r>
            <a:r>
              <a:rPr lang="en-US" altLang="en-US" sz="2400" dirty="0" smtClean="0">
                <a:latin typeface="Arial" panose="020B0604020202020204" pitchFamily="34" charset="0"/>
                <a:cs typeface="Arial" panose="020B0604020202020204" pitchFamily="34" charset="0"/>
              </a:rPr>
              <a:t>each strategy</a:t>
            </a:r>
          </a:p>
          <a:p>
            <a:pPr marL="0" indent="0">
              <a:spcAft>
                <a:spcPts val="2400"/>
              </a:spcAft>
              <a:buNone/>
            </a:pPr>
            <a:r>
              <a:rPr lang="en-US" altLang="en-US" sz="2400" dirty="0" smtClean="0">
                <a:latin typeface="Arial" panose="020B0604020202020204" pitchFamily="34" charset="0"/>
                <a:cs typeface="Arial" panose="020B0604020202020204" pitchFamily="34" charset="0"/>
              </a:rPr>
              <a:t>Calculate each strategy’s</a:t>
            </a:r>
            <a:r>
              <a:rPr lang="en-US" altLang="en-US" sz="2400" dirty="0" smtClean="0">
                <a:solidFill>
                  <a:schemeClr val="accent1">
                    <a:lumMod val="75000"/>
                  </a:schemeClr>
                </a:solidFill>
                <a:latin typeface="Arial" panose="020B0604020202020204" pitchFamily="34" charset="0"/>
                <a:cs typeface="Arial" panose="020B0604020202020204" pitchFamily="34" charset="0"/>
              </a:rPr>
              <a:t> </a:t>
            </a:r>
            <a:r>
              <a:rPr lang="en-US" altLang="en-US" sz="2400" b="1" dirty="0" smtClean="0">
                <a:solidFill>
                  <a:schemeClr val="accent1">
                    <a:lumMod val="75000"/>
                  </a:schemeClr>
                </a:solidFill>
                <a:latin typeface="Arial" panose="020B0604020202020204" pitchFamily="34" charset="0"/>
                <a:cs typeface="Arial" panose="020B0604020202020204" pitchFamily="34" charset="0"/>
              </a:rPr>
              <a:t>dose</a:t>
            </a:r>
            <a:r>
              <a:rPr lang="en-US" altLang="en-US" sz="2400" b="1" dirty="0" smtClean="0">
                <a:latin typeface="Arial" panose="020B0604020202020204" pitchFamily="34" charset="0"/>
                <a:cs typeface="Arial" panose="020B0604020202020204" pitchFamily="34" charset="0"/>
              </a:rPr>
              <a:t> = </a:t>
            </a:r>
            <a:r>
              <a:rPr lang="en-US" altLang="en-US" sz="2400" b="1" dirty="0" smtClean="0">
                <a:solidFill>
                  <a:schemeClr val="accent6"/>
                </a:solidFill>
                <a:latin typeface="Arial" panose="020B0604020202020204" pitchFamily="34" charset="0"/>
                <a:cs typeface="Arial" panose="020B0604020202020204" pitchFamily="34" charset="0"/>
              </a:rPr>
              <a:t>reach</a:t>
            </a:r>
            <a:r>
              <a:rPr lang="en-US" altLang="en-US" sz="2400" b="1" dirty="0" smtClean="0">
                <a:latin typeface="Arial" panose="020B0604020202020204" pitchFamily="34" charset="0"/>
                <a:cs typeface="Arial" panose="020B0604020202020204" pitchFamily="34" charset="0"/>
              </a:rPr>
              <a:t> x </a:t>
            </a:r>
            <a:r>
              <a:rPr lang="en-US" altLang="en-US" sz="2400" b="1" dirty="0" smtClean="0">
                <a:solidFill>
                  <a:schemeClr val="accent2"/>
                </a:solidFill>
                <a:latin typeface="Arial" panose="020B0604020202020204" pitchFamily="34" charset="0"/>
                <a:cs typeface="Arial" panose="020B0604020202020204" pitchFamily="34" charset="0"/>
              </a:rPr>
              <a:t>strength</a:t>
            </a:r>
          </a:p>
          <a:p>
            <a:pPr marL="0" indent="0">
              <a:spcAft>
                <a:spcPts val="2400"/>
              </a:spcAft>
              <a:buNone/>
            </a:pPr>
            <a:r>
              <a:rPr lang="en-US" altLang="en-US" sz="2400" dirty="0" smtClean="0">
                <a:latin typeface="Arial" panose="020B0604020202020204" pitchFamily="34" charset="0"/>
                <a:cs typeface="Arial" panose="020B0604020202020204" pitchFamily="34" charset="0"/>
              </a:rPr>
              <a:t>Add dose of all strategies in a cluster to calculate </a:t>
            </a:r>
            <a:r>
              <a:rPr lang="en-US" altLang="en-US" sz="2400" dirty="0" smtClean="0">
                <a:solidFill>
                  <a:schemeClr val="accent1">
                    <a:lumMod val="75000"/>
                  </a:schemeClr>
                </a:solidFill>
                <a:latin typeface="Arial" panose="020B0604020202020204" pitchFamily="34" charset="0"/>
                <a:cs typeface="Arial" panose="020B0604020202020204" pitchFamily="34" charset="0"/>
              </a:rPr>
              <a:t>population dose</a:t>
            </a:r>
            <a:r>
              <a:rPr lang="en-US" altLang="en-US" sz="2400" b="1" dirty="0" smtClean="0">
                <a:solidFill>
                  <a:schemeClr val="accent1">
                    <a:lumMod val="75000"/>
                  </a:schemeClr>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a:t>
            </a:r>
            <a:r>
              <a:rPr lang="en-US" altLang="en-US" sz="2400" b="1"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impact of these strategies on a behavior</a:t>
            </a:r>
          </a:p>
          <a:p>
            <a:pPr marL="0" indent="0">
              <a:buNone/>
            </a:pPr>
            <a:endParaRPr lang="en-US" altLang="en-US" sz="2400" dirty="0" smtClean="0">
              <a:latin typeface="Arial" panose="020B0604020202020204" pitchFamily="34" charset="0"/>
              <a:cs typeface="Arial" panose="020B0604020202020204" pitchFamily="34" charset="0"/>
            </a:endParaRPr>
          </a:p>
        </p:txBody>
      </p:sp>
      <p:sp>
        <p:nvSpPr>
          <p:cNvPr id="4" name="Teardrop 3"/>
          <p:cNvSpPr/>
          <p:nvPr/>
        </p:nvSpPr>
        <p:spPr>
          <a:xfrm rot="2814449">
            <a:off x="718963" y="1101305"/>
            <a:ext cx="495300" cy="4953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ardrop 4"/>
          <p:cNvSpPr/>
          <p:nvPr/>
        </p:nvSpPr>
        <p:spPr>
          <a:xfrm rot="2814449">
            <a:off x="718963" y="2036937"/>
            <a:ext cx="495300" cy="4953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p:cNvSpPr/>
          <p:nvPr/>
        </p:nvSpPr>
        <p:spPr>
          <a:xfrm rot="2814449">
            <a:off x="718963" y="2972569"/>
            <a:ext cx="495300" cy="4953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6"/>
          <p:cNvSpPr/>
          <p:nvPr/>
        </p:nvSpPr>
        <p:spPr>
          <a:xfrm rot="2814449">
            <a:off x="718963" y="3908201"/>
            <a:ext cx="495300" cy="4953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261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reach</a:t>
            </a:r>
            <a:endParaRPr lang="en-US" dirty="0"/>
          </a:p>
        </p:txBody>
      </p:sp>
      <p:sp>
        <p:nvSpPr>
          <p:cNvPr id="3" name="TextBox 2"/>
          <p:cNvSpPr txBox="1"/>
          <p:nvPr/>
        </p:nvSpPr>
        <p:spPr>
          <a:xfrm>
            <a:off x="723900" y="1009650"/>
            <a:ext cx="7734300" cy="738664"/>
          </a:xfrm>
          <a:prstGeom prst="rect">
            <a:avLst/>
          </a:prstGeom>
          <a:noFill/>
        </p:spPr>
        <p:txBody>
          <a:bodyPr wrap="square" lIns="0" tIns="0" rIns="0" bIns="0" rtlCol="0">
            <a:spAutoFit/>
          </a:bodyPr>
          <a:lstStyle/>
          <a:p>
            <a:r>
              <a:rPr lang="en-US" sz="2400" dirty="0" smtClean="0">
                <a:latin typeface="Arial" panose="020B0604020202020204" pitchFamily="34" charset="0"/>
                <a:ea typeface="Segoe UI" panose="020B0502040204020203" pitchFamily="34" charset="0"/>
                <a:cs typeface="Arial" panose="020B0604020202020204" pitchFamily="34" charset="0"/>
              </a:rPr>
              <a:t>The percentage of people in the community who are exposed to a strategy</a:t>
            </a:r>
            <a:endParaRPr lang="en-US" sz="2400" dirty="0">
              <a:latin typeface="Arial" panose="020B0604020202020204" pitchFamily="34" charset="0"/>
              <a:ea typeface="Segoe UI" panose="020B0502040204020203" pitchFamily="34" charset="0"/>
              <a:cs typeface="Arial" panose="020B0604020202020204" pitchFamily="34" charset="0"/>
            </a:endParaRPr>
          </a:p>
        </p:txBody>
      </p:sp>
      <p:grpSp>
        <p:nvGrpSpPr>
          <p:cNvPr id="13" name="Group 12"/>
          <p:cNvGrpSpPr/>
          <p:nvPr/>
        </p:nvGrpSpPr>
        <p:grpSpPr>
          <a:xfrm>
            <a:off x="793750" y="2726904"/>
            <a:ext cx="7049358" cy="1828800"/>
            <a:chOff x="793750" y="2413000"/>
            <a:chExt cx="7049358" cy="1828800"/>
          </a:xfrm>
        </p:grpSpPr>
        <p:pic>
          <p:nvPicPr>
            <p:cNvPr id="1027" name="Picture 3" descr="E:\MWM-dose toolkit\KP dose toolkit\PPT\Reach-01.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93750" y="2413000"/>
              <a:ext cx="1828800" cy="18288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619930" y="2520950"/>
              <a:ext cx="1612900" cy="1612900"/>
              <a:chOff x="3556000" y="2413000"/>
              <a:chExt cx="1612900" cy="1612900"/>
            </a:xfrm>
          </p:grpSpPr>
          <p:pic>
            <p:nvPicPr>
              <p:cNvPr id="1028" name="Picture 4" descr="E:\MWM-dose toolkit\KP dose toolkit\PPT\EmptyDose-02.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556000" y="2413000"/>
                <a:ext cx="1612900" cy="1612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29025" y="2757785"/>
                <a:ext cx="1466850" cy="1015663"/>
              </a:xfrm>
              <a:prstGeom prst="rect">
                <a:avLst/>
              </a:prstGeom>
              <a:noFill/>
            </p:spPr>
            <p:txBody>
              <a:bodyPr wrap="square" rtlCol="0">
                <a:spAutoFit/>
              </a:bodyPr>
              <a:lstStyle/>
              <a:p>
                <a:pPr algn="ctr"/>
                <a:r>
                  <a:rPr lang="en-US" sz="2000" dirty="0" smtClean="0">
                    <a:solidFill>
                      <a:schemeClr val="accent6"/>
                    </a:solidFill>
                    <a:latin typeface="Arial" panose="020B0604020202020204" pitchFamily="34" charset="0"/>
                    <a:ea typeface="Segoe UI" panose="020B0502040204020203" pitchFamily="34" charset="0"/>
                    <a:cs typeface="Arial" panose="020B0604020202020204" pitchFamily="34" charset="0"/>
                  </a:rPr>
                  <a:t>Number of people exposed</a:t>
                </a:r>
                <a:endParaRPr lang="en-US" sz="2000" dirty="0">
                  <a:solidFill>
                    <a:schemeClr val="accent6"/>
                  </a:solidFill>
                  <a:latin typeface="Arial" panose="020B0604020202020204" pitchFamily="34" charset="0"/>
                  <a:ea typeface="Segoe UI" panose="020B0502040204020203" pitchFamily="34" charset="0"/>
                  <a:cs typeface="Arial" panose="020B0604020202020204" pitchFamily="34" charset="0"/>
                </a:endParaRPr>
              </a:p>
            </p:txBody>
          </p:sp>
        </p:grpSp>
        <p:grpSp>
          <p:nvGrpSpPr>
            <p:cNvPr id="9" name="Group 8"/>
            <p:cNvGrpSpPr/>
            <p:nvPr/>
          </p:nvGrpSpPr>
          <p:grpSpPr>
            <a:xfrm>
              <a:off x="6230208" y="2520950"/>
              <a:ext cx="1612900" cy="1612900"/>
              <a:chOff x="6230208" y="2413000"/>
              <a:chExt cx="1612900" cy="1612900"/>
            </a:xfrm>
          </p:grpSpPr>
          <p:pic>
            <p:nvPicPr>
              <p:cNvPr id="8" name="Picture 4" descr="E:\MWM-dose toolkit\KP dose toolkit\PPT\EmptyDose-02.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230208" y="2413000"/>
                <a:ext cx="1612900" cy="16129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303233" y="2757785"/>
                <a:ext cx="1466850" cy="1015663"/>
              </a:xfrm>
              <a:prstGeom prst="rect">
                <a:avLst/>
              </a:prstGeom>
              <a:noFill/>
            </p:spPr>
            <p:txBody>
              <a:bodyPr wrap="square" rtlCol="0">
                <a:spAutoFit/>
              </a:bodyPr>
              <a:lstStyle/>
              <a:p>
                <a:pPr algn="ctr"/>
                <a:r>
                  <a:rPr lang="en-US" sz="2000" dirty="0" smtClean="0">
                    <a:solidFill>
                      <a:schemeClr val="accent6"/>
                    </a:solidFill>
                    <a:latin typeface="Arial" panose="020B0604020202020204" pitchFamily="34" charset="0"/>
                    <a:ea typeface="Segoe UI" panose="020B0502040204020203" pitchFamily="34" charset="0"/>
                    <a:cs typeface="Arial" panose="020B0604020202020204" pitchFamily="34" charset="0"/>
                  </a:rPr>
                  <a:t>Target population size</a:t>
                </a:r>
                <a:endParaRPr lang="en-US" sz="2000" dirty="0">
                  <a:solidFill>
                    <a:schemeClr val="accent6"/>
                  </a:solidFill>
                  <a:latin typeface="Arial" panose="020B0604020202020204" pitchFamily="34" charset="0"/>
                  <a:ea typeface="Segoe UI" panose="020B0502040204020203" pitchFamily="34" charset="0"/>
                  <a:cs typeface="Arial" panose="020B0604020202020204" pitchFamily="34" charset="0"/>
                </a:endParaRPr>
              </a:p>
            </p:txBody>
          </p:sp>
        </p:grpSp>
        <p:sp>
          <p:nvSpPr>
            <p:cNvPr id="6" name="Equal 5"/>
            <p:cNvSpPr/>
            <p:nvPr/>
          </p:nvSpPr>
          <p:spPr>
            <a:xfrm>
              <a:off x="2664040" y="2870200"/>
              <a:ext cx="914400" cy="914400"/>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7" name="Division 6"/>
            <p:cNvSpPr/>
            <p:nvPr/>
          </p:nvSpPr>
          <p:spPr>
            <a:xfrm>
              <a:off x="5274320" y="2870200"/>
              <a:ext cx="914400" cy="914400"/>
            </a:xfrm>
            <a:prstGeom prst="mathDivid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2" name="TextBox 11"/>
          <p:cNvSpPr txBox="1"/>
          <p:nvPr/>
        </p:nvSpPr>
        <p:spPr>
          <a:xfrm>
            <a:off x="977994" y="2127247"/>
            <a:ext cx="1644556" cy="584775"/>
          </a:xfrm>
          <a:prstGeom prst="rect">
            <a:avLst/>
          </a:prstGeom>
          <a:noFill/>
        </p:spPr>
        <p:txBody>
          <a:bodyPr wrap="square" rtlCol="0">
            <a:spAutoFit/>
          </a:bodyPr>
          <a:lstStyle/>
          <a:p>
            <a:pPr algn="ctr"/>
            <a:r>
              <a:rPr lang="en-US" sz="3200" dirty="0" smtClean="0">
                <a:solidFill>
                  <a:schemeClr val="accent6"/>
                </a:solidFill>
                <a:latin typeface="Arial" panose="020B0604020202020204" pitchFamily="34" charset="0"/>
                <a:cs typeface="Arial" panose="020B0604020202020204" pitchFamily="34" charset="0"/>
              </a:rPr>
              <a:t>REACH</a:t>
            </a:r>
            <a:endParaRPr lang="en-US" sz="32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03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strength</a:t>
            </a:r>
            <a:endParaRPr lang="en-US" dirty="0"/>
          </a:p>
        </p:txBody>
      </p:sp>
      <p:pic>
        <p:nvPicPr>
          <p:cNvPr id="2050" name="Picture 2" descr="E:\NHL\INDD links\thinkstock78811726.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776716" y="720625"/>
            <a:ext cx="4367284" cy="29130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CTRHS\CCHE\Operations\Communications\CCHE website-GHRI redesign 2014\Images &amp; assets\Thinkstock\ThinkstockPhotos-86493692.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776751" y="3945428"/>
            <a:ext cx="4367249" cy="29125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849" y="2156388"/>
            <a:ext cx="3765266" cy="1477328"/>
          </a:xfrm>
          <a:prstGeom prst="rect">
            <a:avLst/>
          </a:prstGeom>
          <a:noFill/>
        </p:spPr>
        <p:txBody>
          <a:bodyPr wrap="square" lIns="0" tIns="0" rIns="0" bIns="0" rtlCol="0">
            <a:spAutoFit/>
          </a:bodyPr>
          <a:lstStyle/>
          <a:p>
            <a:r>
              <a:rPr lang="en-US" sz="2400" dirty="0">
                <a:latin typeface="Arial" panose="020B0604020202020204" pitchFamily="34" charset="0"/>
                <a:ea typeface="Segoe UI" panose="020B0502040204020203" pitchFamily="34" charset="0"/>
                <a:cs typeface="Arial" panose="020B0604020202020204" pitchFamily="34" charset="0"/>
              </a:rPr>
              <a:t>Day-to-day lifestyle changes that increase activity or improve diet from </a:t>
            </a:r>
            <a:r>
              <a:rPr lang="en-US" sz="2400" dirty="0" smtClean="0">
                <a:latin typeface="Arial" panose="020B0604020202020204" pitchFamily="34" charset="0"/>
                <a:ea typeface="Segoe UI" panose="020B0502040204020203" pitchFamily="34" charset="0"/>
                <a:cs typeface="Arial" panose="020B0604020202020204" pitchFamily="34" charset="0"/>
              </a:rPr>
              <a:t>a baseline </a:t>
            </a:r>
            <a:r>
              <a:rPr lang="en-US" sz="2400" dirty="0">
                <a:latin typeface="Arial" panose="020B0604020202020204" pitchFamily="34" charset="0"/>
                <a:ea typeface="Segoe UI" panose="020B0502040204020203" pitchFamily="34" charset="0"/>
                <a:cs typeface="Arial" panose="020B0604020202020204" pitchFamily="34" charset="0"/>
              </a:rPr>
              <a:t>level</a:t>
            </a:r>
          </a:p>
        </p:txBody>
      </p:sp>
      <p:sp>
        <p:nvSpPr>
          <p:cNvPr id="7" name="TextBox 6"/>
          <p:cNvSpPr txBox="1"/>
          <p:nvPr/>
        </p:nvSpPr>
        <p:spPr>
          <a:xfrm>
            <a:off x="724849" y="4014542"/>
            <a:ext cx="3628788" cy="1846659"/>
          </a:xfrm>
          <a:prstGeom prst="rect">
            <a:avLst/>
          </a:prstGeom>
          <a:noFill/>
        </p:spPr>
        <p:txBody>
          <a:bodyPr wrap="square" lIns="0" tIns="0" rIns="0" bIns="0" rtlCol="0">
            <a:spAutoFit/>
          </a:bodyPr>
          <a:lstStyle/>
          <a:p>
            <a:r>
              <a:rPr lang="en-US" sz="2400" dirty="0" smtClean="0">
                <a:latin typeface="Arial" panose="020B0604020202020204" pitchFamily="34" charset="0"/>
                <a:ea typeface="Segoe UI" panose="020B0502040204020203" pitchFamily="34" charset="0"/>
                <a:cs typeface="Arial" panose="020B0604020202020204" pitchFamily="34" charset="0"/>
              </a:rPr>
              <a:t>The percentage </a:t>
            </a:r>
            <a:r>
              <a:rPr lang="en-US" sz="2400" dirty="0">
                <a:latin typeface="Arial" panose="020B0604020202020204" pitchFamily="34" charset="0"/>
                <a:ea typeface="Segoe UI" panose="020B0502040204020203" pitchFamily="34" charset="0"/>
                <a:cs typeface="Arial" panose="020B0604020202020204" pitchFamily="34" charset="0"/>
              </a:rPr>
              <a:t>improvement in </a:t>
            </a:r>
            <a:r>
              <a:rPr lang="en-US" sz="2400" dirty="0" smtClean="0">
                <a:latin typeface="Arial" panose="020B0604020202020204" pitchFamily="34" charset="0"/>
                <a:ea typeface="Segoe UI" panose="020B0502040204020203" pitchFamily="34" charset="0"/>
                <a:cs typeface="Arial" panose="020B0604020202020204" pitchFamily="34" charset="0"/>
              </a:rPr>
              <a:t>lifestyle </a:t>
            </a:r>
            <a:r>
              <a:rPr lang="en-US" sz="2400" dirty="0">
                <a:latin typeface="Arial" panose="020B0604020202020204" pitchFamily="34" charset="0"/>
                <a:ea typeface="Segoe UI" panose="020B0502040204020203" pitchFamily="34" charset="0"/>
                <a:cs typeface="Arial" panose="020B0604020202020204" pitchFamily="34" charset="0"/>
              </a:rPr>
              <a:t>behaviors (more </a:t>
            </a:r>
            <a:r>
              <a:rPr lang="en-US" sz="2400" dirty="0" smtClean="0">
                <a:latin typeface="Arial" panose="020B0604020202020204" pitchFamily="34" charset="0"/>
                <a:ea typeface="Segoe UI" panose="020B0502040204020203" pitchFamily="34" charset="0"/>
                <a:cs typeface="Arial" panose="020B0604020202020204" pitchFamily="34" charset="0"/>
              </a:rPr>
              <a:t>minutes of physical activity, </a:t>
            </a:r>
            <a:r>
              <a:rPr lang="en-US" sz="2400" dirty="0">
                <a:latin typeface="Arial" panose="020B0604020202020204" pitchFamily="34" charset="0"/>
                <a:ea typeface="Segoe UI" panose="020B0502040204020203" pitchFamily="34" charset="0"/>
                <a:cs typeface="Arial" panose="020B0604020202020204" pitchFamily="34" charset="0"/>
              </a:rPr>
              <a:t>more </a:t>
            </a:r>
            <a:r>
              <a:rPr lang="en-US" sz="2400" dirty="0" smtClean="0">
                <a:latin typeface="Arial" panose="020B0604020202020204" pitchFamily="34" charset="0"/>
                <a:ea typeface="Segoe UI" panose="020B0502040204020203" pitchFamily="34" charset="0"/>
                <a:cs typeface="Arial" panose="020B0604020202020204" pitchFamily="34" charset="0"/>
              </a:rPr>
              <a:t>fruit &amp; vegetable </a:t>
            </a:r>
            <a:r>
              <a:rPr lang="en-US" sz="2400" dirty="0">
                <a:latin typeface="Arial" panose="020B0604020202020204" pitchFamily="34" charset="0"/>
                <a:ea typeface="Segoe UI" panose="020B0502040204020203" pitchFamily="34" charset="0"/>
                <a:cs typeface="Arial" panose="020B0604020202020204" pitchFamily="34" charset="0"/>
              </a:rPr>
              <a:t>servings)</a:t>
            </a:r>
          </a:p>
        </p:txBody>
      </p:sp>
      <p:pic>
        <p:nvPicPr>
          <p:cNvPr id="2053" name="Picture 5" descr="E:\MWM-dose toolkit\KP dose toolkit\PPT\Strength-01.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45426" y="726950"/>
            <a:ext cx="1205932" cy="120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80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dose</a:t>
            </a:r>
            <a:endParaRPr lang="en-US" dirty="0"/>
          </a:p>
        </p:txBody>
      </p:sp>
      <p:sp>
        <p:nvSpPr>
          <p:cNvPr id="7" name="Equal 6"/>
          <p:cNvSpPr/>
          <p:nvPr/>
        </p:nvSpPr>
        <p:spPr>
          <a:xfrm>
            <a:off x="2571088" y="2057400"/>
            <a:ext cx="914400" cy="914400"/>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ultiply 7"/>
          <p:cNvSpPr/>
          <p:nvPr/>
        </p:nvSpPr>
        <p:spPr>
          <a:xfrm>
            <a:off x="5604430" y="2057400"/>
            <a:ext cx="914400" cy="914400"/>
          </a:xfrm>
          <a:prstGeom prst="mathMultipl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68246" y="1000543"/>
            <a:ext cx="1514901" cy="584775"/>
          </a:xfrm>
          <a:prstGeom prst="rect">
            <a:avLst/>
          </a:prstGeom>
          <a:noFill/>
        </p:spPr>
        <p:txBody>
          <a:bodyPr wrap="square" rtlCol="0">
            <a:spAutoFit/>
          </a:bodyPr>
          <a:lstStyle/>
          <a:p>
            <a:pPr algn="ctr"/>
            <a:r>
              <a:rPr lang="en-US" sz="3200" dirty="0" smtClean="0">
                <a:solidFill>
                  <a:schemeClr val="accent1">
                    <a:lumMod val="75000"/>
                  </a:schemeClr>
                </a:solidFill>
                <a:latin typeface="Arial" panose="020B0604020202020204" pitchFamily="34" charset="0"/>
                <a:cs typeface="Arial" panose="020B0604020202020204" pitchFamily="34" charset="0"/>
              </a:rPr>
              <a:t>DOSE</a:t>
            </a:r>
            <a:endParaRPr lang="en-US" sz="3200" dirty="0">
              <a:solidFill>
                <a:schemeClr val="accent1">
                  <a:lumMod val="75000"/>
                </a:schemeClr>
              </a:solidFill>
              <a:latin typeface="Arial" panose="020B0604020202020204" pitchFamily="34" charset="0"/>
              <a:cs typeface="Arial" panose="020B0604020202020204" pitchFamily="34" charset="0"/>
            </a:endParaRPr>
          </a:p>
        </p:txBody>
      </p:sp>
      <p:pic>
        <p:nvPicPr>
          <p:cNvPr id="3074" name="Picture 2" descr="E:\MWM-dose toolkit\KP dose toolkit\PPT\Dose-01_2.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32477" y="1724303"/>
            <a:ext cx="1660310" cy="16603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MWM-dose toolkit\KP dose toolkit\PPT\Reach-01.pn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2900" r="3634" b="2790"/>
          <a:stretch/>
        </p:blipFill>
        <p:spPr bwMode="auto">
          <a:xfrm>
            <a:off x="3680482" y="1724303"/>
            <a:ext cx="1762340" cy="17247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28227" y="3655836"/>
            <a:ext cx="1466850" cy="1200329"/>
          </a:xfrm>
          <a:prstGeom prst="rect">
            <a:avLst/>
          </a:prstGeom>
          <a:noFill/>
        </p:spPr>
        <p:txBody>
          <a:bodyPr wrap="square" rtlCol="0">
            <a:spAutoFit/>
          </a:bodyPr>
          <a:lstStyle/>
          <a:p>
            <a:pPr algn="ctr"/>
            <a:r>
              <a:rPr lang="en-US" sz="2400" dirty="0" smtClean="0">
                <a:latin typeface="Arial" panose="020B0604020202020204" pitchFamily="34" charset="0"/>
                <a:ea typeface="Segoe UI" panose="020B0502040204020203" pitchFamily="34" charset="0"/>
                <a:cs typeface="Arial" panose="020B0604020202020204" pitchFamily="34" charset="0"/>
              </a:rPr>
              <a:t>Percent of people touched</a:t>
            </a:r>
            <a:endParaRPr lang="en-US" sz="2400" dirty="0">
              <a:latin typeface="Arial" panose="020B0604020202020204" pitchFamily="34" charset="0"/>
              <a:ea typeface="Segoe UI" panose="020B0502040204020203" pitchFamily="34" charset="0"/>
              <a:cs typeface="Arial" panose="020B0604020202020204" pitchFamily="34" charset="0"/>
            </a:endParaRPr>
          </a:p>
        </p:txBody>
      </p:sp>
      <p:sp>
        <p:nvSpPr>
          <p:cNvPr id="16" name="TextBox 15"/>
          <p:cNvSpPr txBox="1"/>
          <p:nvPr/>
        </p:nvSpPr>
        <p:spPr>
          <a:xfrm>
            <a:off x="3740590" y="1000543"/>
            <a:ext cx="1736721" cy="584775"/>
          </a:xfrm>
          <a:prstGeom prst="rect">
            <a:avLst/>
          </a:prstGeom>
          <a:noFill/>
        </p:spPr>
        <p:txBody>
          <a:bodyPr wrap="square" rtlCol="0">
            <a:spAutoFit/>
          </a:bodyPr>
          <a:lstStyle/>
          <a:p>
            <a:pPr algn="ctr"/>
            <a:r>
              <a:rPr lang="en-US" sz="3200" dirty="0" smtClean="0">
                <a:solidFill>
                  <a:schemeClr val="accent6"/>
                </a:solidFill>
                <a:latin typeface="Arial" panose="020B0604020202020204" pitchFamily="34" charset="0"/>
                <a:cs typeface="Arial" panose="020B0604020202020204" pitchFamily="34" charset="0"/>
              </a:rPr>
              <a:t>REACH</a:t>
            </a:r>
            <a:endParaRPr lang="en-US" sz="3200" dirty="0">
              <a:solidFill>
                <a:schemeClr val="accent6"/>
              </a:solidFill>
              <a:latin typeface="Arial" panose="020B0604020202020204" pitchFamily="34" charset="0"/>
              <a:cs typeface="Arial" panose="020B0604020202020204" pitchFamily="34" charset="0"/>
            </a:endParaRPr>
          </a:p>
        </p:txBody>
      </p:sp>
      <p:sp>
        <p:nvSpPr>
          <p:cNvPr id="10" name="TextBox 9"/>
          <p:cNvSpPr txBox="1"/>
          <p:nvPr/>
        </p:nvSpPr>
        <p:spPr>
          <a:xfrm>
            <a:off x="6856186" y="3655836"/>
            <a:ext cx="1466850" cy="1569660"/>
          </a:xfrm>
          <a:prstGeom prst="rect">
            <a:avLst/>
          </a:prstGeom>
          <a:noFill/>
        </p:spPr>
        <p:txBody>
          <a:bodyPr wrap="square" rtlCol="0">
            <a:spAutoFit/>
          </a:bodyPr>
          <a:lstStyle/>
          <a:p>
            <a:pPr algn="ctr"/>
            <a:r>
              <a:rPr lang="en-US" sz="2400" dirty="0" smtClean="0">
                <a:latin typeface="Arial" panose="020B0604020202020204" pitchFamily="34" charset="0"/>
                <a:ea typeface="Segoe UI" panose="020B0502040204020203" pitchFamily="34" charset="0"/>
                <a:cs typeface="Arial" panose="020B0604020202020204" pitchFamily="34" charset="0"/>
              </a:rPr>
              <a:t>Impact for each person touched</a:t>
            </a:r>
            <a:endParaRPr lang="en-US" sz="2400" dirty="0">
              <a:latin typeface="Arial" panose="020B0604020202020204" pitchFamily="34" charset="0"/>
              <a:ea typeface="Segoe UI" panose="020B0502040204020203" pitchFamily="34" charset="0"/>
              <a:cs typeface="Arial" panose="020B0604020202020204" pitchFamily="34" charset="0"/>
            </a:endParaRPr>
          </a:p>
        </p:txBody>
      </p:sp>
      <p:pic>
        <p:nvPicPr>
          <p:cNvPr id="3075" name="Picture 3" descr="E:\MWM-dose toolkit\KP dose toolkit\PPT\Strength-01.png"/>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t="4282" r="4046" b="3353"/>
          <a:stretch/>
        </p:blipFill>
        <p:spPr bwMode="auto">
          <a:xfrm>
            <a:off x="6697130" y="1724303"/>
            <a:ext cx="1658835" cy="159679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217921" y="1000543"/>
            <a:ext cx="2448696" cy="584775"/>
          </a:xfrm>
          <a:prstGeom prst="rect">
            <a:avLst/>
          </a:prstGeom>
          <a:noFill/>
        </p:spPr>
        <p:txBody>
          <a:bodyPr wrap="square" rtlCol="0">
            <a:spAutoFit/>
          </a:bodyPr>
          <a:lstStyle/>
          <a:p>
            <a:pPr algn="ctr"/>
            <a:r>
              <a:rPr lang="en-US" sz="3200" dirty="0" smtClean="0">
                <a:solidFill>
                  <a:schemeClr val="accent2"/>
                </a:solidFill>
                <a:latin typeface="Arial" panose="020B0604020202020204" pitchFamily="34" charset="0"/>
                <a:cs typeface="Arial" panose="020B0604020202020204" pitchFamily="34" charset="0"/>
              </a:rPr>
              <a:t>STRENGTH</a:t>
            </a:r>
            <a:endParaRPr lang="en-US" sz="32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531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reach, high strength</a:t>
            </a:r>
            <a:endParaRPr lang="en-US" dirty="0"/>
          </a:p>
        </p:txBody>
      </p:sp>
      <p:pic>
        <p:nvPicPr>
          <p:cNvPr id="5122" name="Picture 2" descr="G:\CTRHS\CCHE\Operations\Tools templates and trainings\CCHE Graphics\Photos\iStock purchased\WomenExercisingThinkstockPhotos-103580190.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828"/>
          <a:stretch/>
        </p:blipFill>
        <p:spPr bwMode="auto">
          <a:xfrm>
            <a:off x="0" y="749191"/>
            <a:ext cx="9144000" cy="612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3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G:\CTRHS\CCHE\Projects\00-COMPLETED\RWJF - HIA\4--Data\KII and document review\14 Clark County Bicycle and Ped Master Plan\Photos\TrafficCalming.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10484"/>
          <a:stretch/>
        </p:blipFill>
        <p:spPr bwMode="auto">
          <a:xfrm>
            <a:off x="0" y="749026"/>
            <a:ext cx="9144000" cy="61089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High reach, low strength</a:t>
            </a:r>
            <a:endParaRPr lang="en-US" dirty="0"/>
          </a:p>
        </p:txBody>
      </p:sp>
    </p:spTree>
    <p:extLst>
      <p:ext uri="{BB962C8B-B14F-4D97-AF65-F5344CB8AC3E}">
        <p14:creationId xmlns:p14="http://schemas.microsoft.com/office/powerpoint/2010/main" val="816894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reach, high strength</a:t>
            </a:r>
            <a:endParaRPr lang="en-US" dirty="0"/>
          </a:p>
        </p:txBody>
      </p:sp>
      <p:pic>
        <p:nvPicPr>
          <p:cNvPr id="6146" name="Picture 2" descr="G:\CTRHS\CCHE\Operations\Tools templates and trainings\CCHE Graphics\Photos\iStock purchased\ChildrenRunningThinkstockPhotos-118716649.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761999"/>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MWM-dose toolkit\KP dose toolkit\PPT\ChildrenRunningThinkstockPhotos-118716649.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761999"/>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6589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066&quot;&gt;&lt;object type=&quot;3&quot; unique_id=&quot;10069&quot;&gt;&lt;property id=&quot;20148&quot; value=&quot;5&quot;/&gt;&lt;property id=&quot;20300&quot; value=&quot;Slide 3 - &amp;quot;Overview of dose methodology&amp;quot;&quot;/&gt;&lt;property id=&quot;20307&quot; value=&quot;258&quot;/&gt;&lt;/object&gt;&lt;object type=&quot;3&quot; unique_id=&quot;10070&quot;&gt;&lt;property id=&quot;20148&quot; value=&quot;5&quot;/&gt;&lt;property id=&quot;20300&quot; value=&quot;Slide 4 - &amp;quot;Measuring reach&amp;quot;&quot;/&gt;&lt;property id=&quot;20307&quot; value=&quot;259&quot;/&gt;&lt;/object&gt;&lt;object type=&quot;3&quot; unique_id=&quot;10071&quot;&gt;&lt;property id=&quot;20148&quot; value=&quot;5&quot;/&gt;&lt;property id=&quot;20300&quot; value=&quot;Slide 5 - &amp;quot;Measuring strength&amp;quot;&quot;/&gt;&lt;property id=&quot;20307&quot; value=&quot;260&quot;/&gt;&lt;/object&gt;&lt;object type=&quot;3&quot; unique_id=&quot;10072&quot;&gt;&lt;property id=&quot;20148&quot; value=&quot;5&quot;/&gt;&lt;property id=&quot;20300&quot; value=&quot;Slide 6 - &amp;quot;Calculating dose&amp;quot;&quot;/&gt;&lt;property id=&quot;20307&quot; value=&quot;261&quot;/&gt;&lt;/object&gt;&lt;object type=&quot;3&quot; unique_id=&quot;10073&quot;&gt;&lt;property id=&quot;20148&quot; value=&quot;5&quot;/&gt;&lt;property id=&quot;20300&quot; value=&quot;Slide 7 - &amp;quot;Low reach, high strength&amp;quot;&quot;/&gt;&lt;property id=&quot;20307&quot; value=&quot;263&quot;/&gt;&lt;/object&gt;&lt;object type=&quot;3&quot; unique_id=&quot;10074&quot;&gt;&lt;property id=&quot;20148&quot; value=&quot;5&quot;/&gt;&lt;property id=&quot;20300&quot; value=&quot;Slide 8 - &amp;quot;High reach, low strength&amp;quot;&quot;/&gt;&lt;property id=&quot;20307&quot; value=&quot;262&quot;/&gt;&lt;/object&gt;&lt;object type=&quot;3&quot; unique_id=&quot;10076&quot;&gt;&lt;property id=&quot;20148&quot; value=&quot;5&quot;/&gt;&lt;property id=&quot;20300&quot; value=&quot;Slide 10 - &amp;quot;Estimating population-level impact&amp;quot;&quot;/&gt;&lt;property id=&quot;20307&quot; value=&quot;265&quot;/&gt;&lt;/object&gt;&lt;object type=&quot;3&quot; unique_id=&quot;10104&quot;&gt;&lt;property id=&quot;20148&quot; value=&quot;5&quot;/&gt;&lt;property id=&quot;20300&quot; value=&quot;Slide 1&quot;/&gt;&lt;property id=&quot;20307&quot; value=&quot;269&quot;/&gt;&lt;/object&gt;&lt;object type=&quot;3&quot; unique_id=&quot;10105&quot;&gt;&lt;property id=&quot;20148&quot; value=&quot;5&quot;/&gt;&lt;property id=&quot;20300&quot; value=&quot;Slide 11&quot;/&gt;&lt;property id=&quot;20307&quot; value=&quot;268&quot;/&gt;&lt;/object&gt;&lt;object type=&quot;3&quot; unique_id=&quot;10282&quot;&gt;&lt;property id=&quot;20148&quot; value=&quot;5&quot;/&gt;&lt;property id=&quot;20300&quot; value=&quot;Slide 2 - &amp;quot;Dose in communities&amp;quot;&quot;/&gt;&lt;property id=&quot;20307&quot; value=&quot;270&quot;/&gt;&lt;/object&gt;&lt;object type=&quot;3&quot; unique_id=&quot;10283&quot;&gt;&lt;property id=&quot;20148&quot; value=&quot;5&quot;/&gt;&lt;property id=&quot;20300&quot; value=&quot;Slide 9 - &amp;quot;High reach, high strength&amp;quot;&quot;/&gt;&lt;property id=&quot;20307&quot; value=&quot;271&quot;/&gt;&lt;/object&gt;&lt;/object&gt;&lt;object type=&quot;8&quot; unique_id=&quot;10090&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9045679-6077-4EBF-B0E4-EDF35B6CFC9A}">
  <ds:schemaRefs>
    <ds:schemaRef ds:uri="ESRI.ArcGIS.Mapping.OfficeIntegration.PowerPointInfo"/>
  </ds:schemaRefs>
</ds:datastoreItem>
</file>

<file path=customXml/itemProps2.xml><?xml version="1.0" encoding="utf-8"?>
<ds:datastoreItem xmlns:ds="http://schemas.openxmlformats.org/officeDocument/2006/customXml" ds:itemID="{5DBF2A9F-812C-46FD-9FF2-42B4957AE8A8}">
  <ds:schemaRefs>
    <ds:schemaRef ds:uri="ESRI.ArcGIS.Mapping.OfficeIntegration.PowerPointInfo"/>
  </ds:schemaRefs>
</ds:datastoreItem>
</file>

<file path=customXml/itemProps3.xml><?xml version="1.0" encoding="utf-8"?>
<ds:datastoreItem xmlns:ds="http://schemas.openxmlformats.org/officeDocument/2006/customXml" ds:itemID="{F9D5A4C3-B1D1-492E-93C9-57EAB8193911}">
  <ds:schemaRefs>
    <ds:schemaRef ds:uri="ESRI.ArcGIS.Mapping.OfficeIntegration.PowerPointInfo"/>
  </ds:schemaRefs>
</ds:datastoreItem>
</file>

<file path=customXml/itemProps4.xml><?xml version="1.0" encoding="utf-8"?>
<ds:datastoreItem xmlns:ds="http://schemas.openxmlformats.org/officeDocument/2006/customXml" ds:itemID="{0F42A970-BED9-4F9C-95ED-11A28A0AD0F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1267</TotalTime>
  <Words>1559</Words>
  <Application>Microsoft Office PowerPoint</Application>
  <PresentationFormat>On-screen Show (4:3)</PresentationFormat>
  <Paragraphs>154</Paragraphs>
  <Slides>12</Slides>
  <Notes>12</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1_Office Theme</vt:lpstr>
      <vt:lpstr>2_Office Theme</vt:lpstr>
      <vt:lpstr>PowerPoint Presentation</vt:lpstr>
      <vt:lpstr>Dose in communities</vt:lpstr>
      <vt:lpstr>Overview of dose methodology</vt:lpstr>
      <vt:lpstr>Measuring reach</vt:lpstr>
      <vt:lpstr>Measuring strength</vt:lpstr>
      <vt:lpstr>Calculating dose</vt:lpstr>
      <vt:lpstr>Low reach, high strength</vt:lpstr>
      <vt:lpstr>High reach, low strength</vt:lpstr>
      <vt:lpstr>High reach, high strength</vt:lpstr>
      <vt:lpstr>Estimating population-level impact</vt:lpstr>
      <vt:lpstr>Ways to increase population dose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C.</dc:creator>
  <cp:lastModifiedBy>Cahill, Carol</cp:lastModifiedBy>
  <cp:revision>50</cp:revision>
  <dcterms:created xsi:type="dcterms:W3CDTF">2015-07-27T14:16:15Z</dcterms:created>
  <dcterms:modified xsi:type="dcterms:W3CDTF">2015-08-05T22:39:31Z</dcterms:modified>
</cp:coreProperties>
</file>